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60" r:id="rId2"/>
    <p:sldId id="267" r:id="rId3"/>
    <p:sldId id="257" r:id="rId4"/>
    <p:sldId id="258" r:id="rId5"/>
    <p:sldId id="259" r:id="rId6"/>
    <p:sldId id="261" r:id="rId7"/>
    <p:sldId id="262"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1" autoAdjust="0"/>
    <p:restoredTop sz="89542" autoAdjust="0"/>
  </p:normalViewPr>
  <p:slideViewPr>
    <p:cSldViewPr snapToGrid="0">
      <p:cViewPr>
        <p:scale>
          <a:sx n="110" d="100"/>
          <a:sy n="110" d="100"/>
        </p:scale>
        <p:origin x="55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200BF-796B-44C6-9ED9-3206C8E74D9B}" type="datetimeFigureOut">
              <a:rPr lang="en-AU" smtClean="0"/>
              <a:t>20/08/2020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E38119-5234-4F5A-863C-5AB7A0458BBA}" type="slidenum">
              <a:rPr lang="en-AU" smtClean="0"/>
              <a:t>‹#›</a:t>
            </a:fld>
            <a:endParaRPr lang="en-AU"/>
          </a:p>
        </p:txBody>
      </p:sp>
    </p:spTree>
    <p:extLst>
      <p:ext uri="{BB962C8B-B14F-4D97-AF65-F5344CB8AC3E}">
        <p14:creationId xmlns:p14="http://schemas.microsoft.com/office/powerpoint/2010/main" val="3905765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xfrm>
            <a:off x="23813" y="744538"/>
            <a:ext cx="6616700" cy="37226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60">
              <a:defRPr/>
            </a:pPr>
            <a:r>
              <a:rPr lang="en-US" altLang="en-US" dirty="0"/>
              <a:t>WHAT</a:t>
            </a:r>
            <a:r>
              <a:rPr lang="en-US" altLang="en-US" baseline="0" dirty="0"/>
              <a:t> IS </a:t>
            </a:r>
            <a:r>
              <a:rPr lang="en-US" altLang="en-US" i="1" baseline="0" dirty="0"/>
              <a:t>ANGLICAN</a:t>
            </a:r>
            <a:r>
              <a:rPr lang="en-US" altLang="en-US" dirty="0"/>
              <a:t>? – you’re at a </a:t>
            </a:r>
            <a:r>
              <a:rPr lang="en-US" altLang="en-US" dirty="0" err="1"/>
              <a:t>bbq</a:t>
            </a:r>
            <a:r>
              <a:rPr lang="en-US" altLang="en-US" dirty="0"/>
              <a:t> and someone asks what you do for a living. You say you work in an Anglican school and they ask, oh, what is Anglican? What do you say?</a:t>
            </a:r>
          </a:p>
          <a:p>
            <a:endParaRPr lang="en-US" altLang="en-US" dirty="0"/>
          </a:p>
          <a:p>
            <a:pPr marL="171435" indent="-171435">
              <a:buFontTx/>
              <a:buChar char="•"/>
            </a:pPr>
            <a:endParaRPr lang="en-US" altLang="en-US" dirty="0"/>
          </a:p>
          <a:p>
            <a:pPr marL="171435" indent="-171435">
              <a:buFontTx/>
              <a:buChar char="•"/>
            </a:pPr>
            <a:endParaRPr lang="en-US" altLang="en-US" dirty="0"/>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885" indent="-285725" eaLnBrk="0" hangingPunct="0">
              <a:defRPr sz="2400">
                <a:solidFill>
                  <a:schemeClr val="tx1"/>
                </a:solidFill>
                <a:latin typeface="Calibri" panose="020F0502020204030204" pitchFamily="34" charset="0"/>
                <a:ea typeface="MS PGothic" panose="020B0600070205080204" pitchFamily="34" charset="-128"/>
              </a:defRPr>
            </a:lvl2pPr>
            <a:lvl3pPr marL="1142901" indent="-228580" eaLnBrk="0" hangingPunct="0">
              <a:defRPr sz="2400">
                <a:solidFill>
                  <a:schemeClr val="tx1"/>
                </a:solidFill>
                <a:latin typeface="Calibri" panose="020F0502020204030204" pitchFamily="34" charset="0"/>
                <a:ea typeface="MS PGothic" panose="020B0600070205080204" pitchFamily="34" charset="-128"/>
              </a:defRPr>
            </a:lvl3pPr>
            <a:lvl4pPr marL="1600062" indent="-228580" eaLnBrk="0" hangingPunct="0">
              <a:defRPr sz="2400">
                <a:solidFill>
                  <a:schemeClr val="tx1"/>
                </a:solidFill>
                <a:latin typeface="Calibri" panose="020F0502020204030204" pitchFamily="34" charset="0"/>
                <a:ea typeface="MS PGothic" panose="020B0600070205080204" pitchFamily="34" charset="-128"/>
              </a:defRPr>
            </a:lvl4pPr>
            <a:lvl5pPr marL="2057222" indent="-228580" eaLnBrk="0" hangingPunct="0">
              <a:defRPr sz="2400">
                <a:solidFill>
                  <a:schemeClr val="tx1"/>
                </a:solidFill>
                <a:latin typeface="Calibri" panose="020F0502020204030204" pitchFamily="34" charset="0"/>
                <a:ea typeface="MS PGothic" panose="020B0600070205080204" pitchFamily="34" charset="-128"/>
              </a:defRPr>
            </a:lvl5pPr>
            <a:lvl6pPr marL="2514383"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543"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8704"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5864"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6837EC80-578C-4BBC-BD2F-5BE8AE6AF0E1}" type="slidenum">
              <a:rPr lang="en-US" altLang="en-US" sz="1200"/>
              <a:pPr eaLnBrk="1" hangingPunct="1"/>
              <a:t>1</a:t>
            </a:fld>
            <a:endParaRPr lang="en-US" altLang="en-US" sz="1200"/>
          </a:p>
        </p:txBody>
      </p:sp>
      <p:sp>
        <p:nvSpPr>
          <p:cNvPr id="2" name="Footer Placeholder 1"/>
          <p:cNvSpPr>
            <a:spLocks noGrp="1"/>
          </p:cNvSpPr>
          <p:nvPr>
            <p:ph type="ftr" sz="quarter" idx="10"/>
          </p:nvPr>
        </p:nvSpPr>
        <p:spPr/>
        <p:txBody>
          <a:bodyPr/>
          <a:lstStyle/>
          <a:p>
            <a:pPr>
              <a:defRPr/>
            </a:pPr>
            <a:r>
              <a:rPr lang="en-AU"/>
              <a:t>Version 1.4 January 2017                             FAITH360: Praying in Anglican Ways</a:t>
            </a:r>
            <a:endParaRPr lang="en-US"/>
          </a:p>
        </p:txBody>
      </p:sp>
    </p:spTree>
    <p:extLst>
      <p:ext uri="{BB962C8B-B14F-4D97-AF65-F5344CB8AC3E}">
        <p14:creationId xmlns:p14="http://schemas.microsoft.com/office/powerpoint/2010/main" val="3459569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tLang="en-US" dirty="0"/>
              <a:t>St Augustine of Canterbury in England at the end of the sixth century /Celtic Christianity remained distinctive even after it was suppressed in 664CE</a:t>
            </a:r>
          </a:p>
          <a:p>
            <a:r>
              <a:rPr lang="en-US" dirty="0"/>
              <a:t>Thomas Cranmer - a leader of the English Reformation and Archbishop of Canterbury during the reigns of Henry VIII</a:t>
            </a:r>
          </a:p>
          <a:p>
            <a:r>
              <a:rPr lang="en-US" dirty="0"/>
              <a:t>Henry 8</a:t>
            </a:r>
          </a:p>
          <a:p>
            <a:r>
              <a:rPr lang="en-US" dirty="0"/>
              <a:t>Elizabeth</a:t>
            </a:r>
            <a:endParaRPr lang="en-AU" dirty="0"/>
          </a:p>
        </p:txBody>
      </p:sp>
      <p:sp>
        <p:nvSpPr>
          <p:cNvPr id="4" name="Slide Number Placeholder 3"/>
          <p:cNvSpPr>
            <a:spLocks noGrp="1"/>
          </p:cNvSpPr>
          <p:nvPr>
            <p:ph type="sldNum" sz="quarter" idx="5"/>
          </p:nvPr>
        </p:nvSpPr>
        <p:spPr/>
        <p:txBody>
          <a:bodyPr/>
          <a:lstStyle/>
          <a:p>
            <a:fld id="{F1E38119-5234-4F5A-863C-5AB7A0458BBA}" type="slidenum">
              <a:rPr lang="en-AU" smtClean="0"/>
              <a:t>2</a:t>
            </a:fld>
            <a:endParaRPr lang="en-AU"/>
          </a:p>
        </p:txBody>
      </p:sp>
    </p:spTree>
    <p:extLst>
      <p:ext uri="{BB962C8B-B14F-4D97-AF65-F5344CB8AC3E}">
        <p14:creationId xmlns:p14="http://schemas.microsoft.com/office/powerpoint/2010/main" val="295171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tLang="en-US" dirty="0"/>
              <a:t>Anglican Christianity begins, for each individual, with an encounter with God through the person of Jesus of Nazareth, called the Christ by Christians.  Anglicanism is, of course, about faith and the way one sees one’s relationship with God.  In other words, Anglicanism is a way of understanding our relationship with God, Jesus, the world and each other.</a:t>
            </a:r>
          </a:p>
          <a:p>
            <a:endParaRPr lang="en-AU" dirty="0"/>
          </a:p>
        </p:txBody>
      </p:sp>
      <p:sp>
        <p:nvSpPr>
          <p:cNvPr id="4" name="Slide Number Placeholder 3"/>
          <p:cNvSpPr>
            <a:spLocks noGrp="1"/>
          </p:cNvSpPr>
          <p:nvPr>
            <p:ph type="sldNum" sz="quarter" idx="5"/>
          </p:nvPr>
        </p:nvSpPr>
        <p:spPr/>
        <p:txBody>
          <a:bodyPr/>
          <a:lstStyle/>
          <a:p>
            <a:fld id="{F1E38119-5234-4F5A-863C-5AB7A0458BBA}" type="slidenum">
              <a:rPr lang="en-AU" smtClean="0"/>
              <a:t>3</a:t>
            </a:fld>
            <a:endParaRPr lang="en-AU"/>
          </a:p>
        </p:txBody>
      </p:sp>
    </p:spTree>
    <p:extLst>
      <p:ext uri="{BB962C8B-B14F-4D97-AF65-F5344CB8AC3E}">
        <p14:creationId xmlns:p14="http://schemas.microsoft.com/office/powerpoint/2010/main" val="2717421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AU" altLang="en-US" dirty="0"/>
              <a:t>Richard Hooker himself (c. 1554-Nov. 2, 1600) never used the phrase, but is widely acknowledged to be the developer of the idea of the sources of knowledge, or revelation about God, known as </a:t>
            </a:r>
            <a:r>
              <a:rPr lang="en-AU" altLang="en-US" i="1" dirty="0"/>
              <a:t>scripture, tradition, and reason.</a:t>
            </a:r>
          </a:p>
          <a:p>
            <a:pPr marL="228600" indent="-228600" eaLnBrk="1" hangingPunct="1"/>
            <a:endParaRPr lang="en-AU" altLang="en-US" dirty="0"/>
          </a:p>
          <a:p>
            <a:pPr marL="228600" indent="-228600" eaLnBrk="1" hangingPunct="1"/>
            <a:r>
              <a:rPr lang="en-AU" altLang="en-US" dirty="0"/>
              <a:t>These terms have, though, come to designate the sources that mediate Christian faith, inform the understanding of that faith and shape the order and discipline of the church. They have also come to designate a method by which Christian faith is understood, sometimes identified as the three legs of a stool.</a:t>
            </a:r>
          </a:p>
          <a:p>
            <a:pPr marL="228600" indent="-228600" eaLnBrk="1" hangingPunct="1"/>
            <a:endParaRPr lang="en-AU" altLang="en-US" dirty="0"/>
          </a:p>
          <a:p>
            <a:pPr marL="228600" indent="-228600" eaLnBrk="1" hangingPunct="1"/>
            <a:r>
              <a:rPr lang="en-AU" altLang="en-US" dirty="0"/>
              <a:t>One often reads about </a:t>
            </a:r>
            <a:r>
              <a:rPr lang="en-AU" altLang="en-US" i="1" dirty="0"/>
              <a:t>experience</a:t>
            </a:r>
            <a:r>
              <a:rPr lang="en-AU" altLang="en-US" dirty="0"/>
              <a:t> as a fourth leg.  Anglican priest John Wesley (1703-1791) coined the Wesleyan Quadrilateral that included experience with the other three sources of revelation.  It should be added that </a:t>
            </a:r>
            <a:r>
              <a:rPr lang="en-AU" altLang="en-US" i="1" dirty="0"/>
              <a:t>reason</a:t>
            </a:r>
            <a:r>
              <a:rPr lang="en-AU" altLang="en-US" dirty="0"/>
              <a:t> for Richard Hooker was not thought of in the same way as we know theoretical reasoning. </a:t>
            </a:r>
            <a:r>
              <a:rPr lang="en-AU" altLang="en-US" i="1" dirty="0"/>
              <a:t>Reason</a:t>
            </a:r>
            <a:r>
              <a:rPr lang="en-AU" altLang="en-US" dirty="0"/>
              <a:t> was understood in a classical sense, drawing from Plato and Aristotle, as a participatory knowledge. To know something was to experience it, to share or participate in something. As such, </a:t>
            </a:r>
            <a:r>
              <a:rPr lang="en-AU" altLang="en-US" i="1" dirty="0"/>
              <a:t>reason</a:t>
            </a:r>
            <a:r>
              <a:rPr lang="en-AU" altLang="en-US" dirty="0"/>
              <a:t> may be best understood as a practical wisdom and is inextricably linked to </a:t>
            </a:r>
            <a:r>
              <a:rPr lang="en-AU" altLang="en-US" i="1" dirty="0"/>
              <a:t>experience</a:t>
            </a:r>
            <a:r>
              <a:rPr lang="en-AU" altLang="en-US" dirty="0"/>
              <a:t>. </a:t>
            </a:r>
            <a:endParaRPr lang="en-US" altLang="en-US" dirty="0"/>
          </a:p>
          <a:p>
            <a:endParaRPr lang="en-AU" dirty="0"/>
          </a:p>
        </p:txBody>
      </p:sp>
      <p:sp>
        <p:nvSpPr>
          <p:cNvPr id="4" name="Slide Number Placeholder 3"/>
          <p:cNvSpPr>
            <a:spLocks noGrp="1"/>
          </p:cNvSpPr>
          <p:nvPr>
            <p:ph type="sldNum" sz="quarter" idx="5"/>
          </p:nvPr>
        </p:nvSpPr>
        <p:spPr/>
        <p:txBody>
          <a:bodyPr/>
          <a:lstStyle/>
          <a:p>
            <a:fld id="{F1E38119-5234-4F5A-863C-5AB7A0458BBA}" type="slidenum">
              <a:rPr lang="en-AU" smtClean="0"/>
              <a:t>4</a:t>
            </a:fld>
            <a:endParaRPr lang="en-AU"/>
          </a:p>
        </p:txBody>
      </p:sp>
    </p:spTree>
    <p:extLst>
      <p:ext uri="{BB962C8B-B14F-4D97-AF65-F5344CB8AC3E}">
        <p14:creationId xmlns:p14="http://schemas.microsoft.com/office/powerpoint/2010/main" val="423295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 confessional church, despite </a:t>
            </a:r>
            <a:r>
              <a:rPr lang="en-US" u="sng" dirty="0"/>
              <a:t>the Quad</a:t>
            </a:r>
            <a:r>
              <a:rPr lang="en-US" dirty="0"/>
              <a:t> and docs like the 39 articles (which, scholars suggest, has lots of “</a:t>
            </a:r>
            <a:r>
              <a:rPr lang="en-US" dirty="0" err="1"/>
              <a:t>oughts</a:t>
            </a:r>
            <a:r>
              <a:rPr lang="en-US" dirty="0"/>
              <a:t> mays and should” rather than musts!!)</a:t>
            </a:r>
            <a:endParaRPr lang="en-AU" dirty="0"/>
          </a:p>
        </p:txBody>
      </p:sp>
      <p:sp>
        <p:nvSpPr>
          <p:cNvPr id="4" name="Slide Number Placeholder 3"/>
          <p:cNvSpPr>
            <a:spLocks noGrp="1"/>
          </p:cNvSpPr>
          <p:nvPr>
            <p:ph type="sldNum" sz="quarter" idx="5"/>
          </p:nvPr>
        </p:nvSpPr>
        <p:spPr/>
        <p:txBody>
          <a:bodyPr/>
          <a:lstStyle/>
          <a:p>
            <a:fld id="{F1E38119-5234-4F5A-863C-5AB7A0458BBA}" type="slidenum">
              <a:rPr lang="en-AU" smtClean="0"/>
              <a:t>5</a:t>
            </a:fld>
            <a:endParaRPr lang="en-AU"/>
          </a:p>
        </p:txBody>
      </p:sp>
    </p:spTree>
    <p:extLst>
      <p:ext uri="{BB962C8B-B14F-4D97-AF65-F5344CB8AC3E}">
        <p14:creationId xmlns:p14="http://schemas.microsoft.com/office/powerpoint/2010/main" val="1117306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xfrm>
            <a:off x="23813" y="744538"/>
            <a:ext cx="6616700" cy="37226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57160">
              <a:defRPr/>
            </a:pPr>
            <a:r>
              <a:rPr lang="en-US" altLang="en-US" dirty="0"/>
              <a:t>This famous ancient Christian principle (</a:t>
            </a:r>
            <a:r>
              <a:rPr lang="en-US" altLang="en-US" b="1" dirty="0"/>
              <a:t>from the 4th century Prosper of Aquitaine</a:t>
            </a:r>
            <a:r>
              <a:rPr lang="en-US" altLang="en-US" dirty="0"/>
              <a:t>) sums up a key spiritual theme which Anglicans share, especially, with Orthodox Christians</a:t>
            </a:r>
          </a:p>
          <a:p>
            <a:r>
              <a:rPr lang="en-US" altLang="en-US" sz="3200" i="1" dirty="0">
                <a:solidFill>
                  <a:srgbClr val="FFFFFF"/>
                </a:solidFill>
              </a:rPr>
              <a:t>‘</a:t>
            </a:r>
            <a:r>
              <a:rPr lang="en-US" altLang="ja-JP" sz="3200" i="1" dirty="0">
                <a:solidFill>
                  <a:srgbClr val="FFFFFF"/>
                </a:solidFill>
              </a:rPr>
              <a:t>Lex </a:t>
            </a:r>
            <a:r>
              <a:rPr lang="en-US" altLang="ja-JP" sz="3200" i="1" dirty="0" err="1">
                <a:solidFill>
                  <a:srgbClr val="FFFFFF"/>
                </a:solidFill>
              </a:rPr>
              <a:t>orandi</a:t>
            </a:r>
            <a:r>
              <a:rPr lang="en-US" altLang="ja-JP" sz="3200" i="1" dirty="0">
                <a:solidFill>
                  <a:srgbClr val="FFFFFF"/>
                </a:solidFill>
              </a:rPr>
              <a:t>, </a:t>
            </a:r>
            <a:r>
              <a:rPr lang="en-US" altLang="ja-JP" sz="3200" i="1" dirty="0" err="1">
                <a:solidFill>
                  <a:srgbClr val="FFFFFF"/>
                </a:solidFill>
              </a:rPr>
              <a:t>lex</a:t>
            </a:r>
            <a:r>
              <a:rPr lang="en-US" altLang="ja-JP" sz="3200" i="1" dirty="0">
                <a:solidFill>
                  <a:srgbClr val="FFFFFF"/>
                </a:solidFill>
              </a:rPr>
              <a:t> </a:t>
            </a:r>
            <a:r>
              <a:rPr lang="en-US" altLang="ja-JP" sz="3200" i="1" dirty="0" err="1">
                <a:solidFill>
                  <a:srgbClr val="FFFFFF"/>
                </a:solidFill>
              </a:rPr>
              <a:t>credendi</a:t>
            </a:r>
            <a:r>
              <a:rPr lang="en-US" altLang="en-US" sz="3200" i="1" dirty="0">
                <a:solidFill>
                  <a:srgbClr val="FFFFFF"/>
                </a:solidFill>
              </a:rPr>
              <a:t>’ </a:t>
            </a:r>
            <a:r>
              <a:rPr lang="en-US" altLang="en-US" sz="3200" dirty="0">
                <a:solidFill>
                  <a:srgbClr val="FFFFFF"/>
                </a:solidFill>
              </a:rPr>
              <a:t> - translated as ‘</a:t>
            </a:r>
            <a:r>
              <a:rPr lang="en-AU" altLang="en-US" b="0" dirty="0">
                <a:solidFill>
                  <a:srgbClr val="FFFFFF"/>
                </a:solidFill>
              </a:rPr>
              <a:t>the law of prayer is the law of belief’</a:t>
            </a:r>
          </a:p>
          <a:p>
            <a:pPr marL="171435" indent="-171435">
              <a:buFontTx/>
              <a:buChar char="•"/>
            </a:pPr>
            <a:endParaRPr lang="en-US" altLang="en-US" dirty="0"/>
          </a:p>
          <a:p>
            <a:pPr marL="171435" indent="-171435">
              <a:buFontTx/>
              <a:buChar char="•"/>
            </a:pPr>
            <a:r>
              <a:rPr lang="en-US" altLang="en-US" dirty="0"/>
              <a:t>It helps explain why Anglicans are typically concerned about the details of liturgy – for what and how we pray reflects what we believe</a:t>
            </a:r>
          </a:p>
          <a:p>
            <a:pPr marL="171435" indent="-171435">
              <a:buFontTx/>
              <a:buChar char="•"/>
            </a:pPr>
            <a:r>
              <a:rPr lang="en-US" altLang="en-US" dirty="0"/>
              <a:t>To find out what Anglicans believe, therefore look at the Prayer Book!  </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885" indent="-285725" eaLnBrk="0" hangingPunct="0">
              <a:defRPr sz="2400">
                <a:solidFill>
                  <a:schemeClr val="tx1"/>
                </a:solidFill>
                <a:latin typeface="Calibri" panose="020F0502020204030204" pitchFamily="34" charset="0"/>
                <a:ea typeface="MS PGothic" panose="020B0600070205080204" pitchFamily="34" charset="-128"/>
              </a:defRPr>
            </a:lvl2pPr>
            <a:lvl3pPr marL="1142901" indent="-228580" eaLnBrk="0" hangingPunct="0">
              <a:defRPr sz="2400">
                <a:solidFill>
                  <a:schemeClr val="tx1"/>
                </a:solidFill>
                <a:latin typeface="Calibri" panose="020F0502020204030204" pitchFamily="34" charset="0"/>
                <a:ea typeface="MS PGothic" panose="020B0600070205080204" pitchFamily="34" charset="-128"/>
              </a:defRPr>
            </a:lvl3pPr>
            <a:lvl4pPr marL="1600062" indent="-228580" eaLnBrk="0" hangingPunct="0">
              <a:defRPr sz="2400">
                <a:solidFill>
                  <a:schemeClr val="tx1"/>
                </a:solidFill>
                <a:latin typeface="Calibri" panose="020F0502020204030204" pitchFamily="34" charset="0"/>
                <a:ea typeface="MS PGothic" panose="020B0600070205080204" pitchFamily="34" charset="-128"/>
              </a:defRPr>
            </a:lvl4pPr>
            <a:lvl5pPr marL="2057222" indent="-228580" eaLnBrk="0" hangingPunct="0">
              <a:defRPr sz="2400">
                <a:solidFill>
                  <a:schemeClr val="tx1"/>
                </a:solidFill>
                <a:latin typeface="Calibri" panose="020F0502020204030204" pitchFamily="34" charset="0"/>
                <a:ea typeface="MS PGothic" panose="020B0600070205080204" pitchFamily="34" charset="-128"/>
              </a:defRPr>
            </a:lvl5pPr>
            <a:lvl6pPr marL="2514383"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543"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8704"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5864"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9990C09A-7E9F-4B0F-A4FA-B6DFF7694E4B}" type="slidenum">
              <a:rPr lang="en-US" altLang="en-US" sz="1200"/>
              <a:pPr eaLnBrk="1" hangingPunct="1"/>
              <a:t>6</a:t>
            </a:fld>
            <a:endParaRPr lang="en-US" altLang="en-US" sz="1200"/>
          </a:p>
        </p:txBody>
      </p:sp>
      <p:sp>
        <p:nvSpPr>
          <p:cNvPr id="2" name="Footer Placeholder 1"/>
          <p:cNvSpPr>
            <a:spLocks noGrp="1"/>
          </p:cNvSpPr>
          <p:nvPr>
            <p:ph type="ftr" sz="quarter" idx="10"/>
          </p:nvPr>
        </p:nvSpPr>
        <p:spPr/>
        <p:txBody>
          <a:bodyPr/>
          <a:lstStyle/>
          <a:p>
            <a:pPr>
              <a:defRPr/>
            </a:pPr>
            <a:r>
              <a:rPr lang="en-AU"/>
              <a:t>Version 1.4 January 2017                             FAITH360: Praying in Anglican Ways</a:t>
            </a:r>
            <a:endParaRPr lang="en-US"/>
          </a:p>
        </p:txBody>
      </p:sp>
    </p:spTree>
    <p:extLst>
      <p:ext uri="{BB962C8B-B14F-4D97-AF65-F5344CB8AC3E}">
        <p14:creationId xmlns:p14="http://schemas.microsoft.com/office/powerpoint/2010/main" val="3556059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xfrm>
            <a:off x="23813" y="744538"/>
            <a:ext cx="6616700" cy="37226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35" indent="-171435">
              <a:buFontTx/>
              <a:buChar char="•"/>
            </a:pPr>
            <a:r>
              <a:rPr lang="en-US" altLang="en-US" dirty="0"/>
              <a:t>The Anglican Prayer Book has historically been central to Anglican spirituality and self-understanding – across the range of catholic and reformed traditions within the Anglican Church</a:t>
            </a:r>
          </a:p>
          <a:p>
            <a:pPr marL="171435" indent="-171435">
              <a:buFontTx/>
              <a:buChar char="•"/>
            </a:pPr>
            <a:r>
              <a:rPr lang="en-US" altLang="en-US" dirty="0"/>
              <a:t>This quotation sums up Anglican attitudes well - from Charles Simeon, founder of the Church Missionary Society and one of the ‘fathers of Evangelicalism’</a:t>
            </a:r>
          </a:p>
          <a:p>
            <a:pPr marL="171435" indent="-171435" eaLnBrk="1" hangingPunct="1">
              <a:buFont typeface="Arial" panose="020B0604020202020204" pitchFamily="34" charset="0"/>
              <a:buChar char="•"/>
            </a:pPr>
            <a:r>
              <a:rPr lang="en-US" altLang="en-US" dirty="0">
                <a:solidFill>
                  <a:srgbClr val="FFFFFF"/>
                </a:solidFill>
              </a:rPr>
              <a:t>Note that for Anglicans, we see the prayer book as</a:t>
            </a:r>
          </a:p>
          <a:p>
            <a:pPr lvl="1" eaLnBrk="1" hangingPunct="1">
              <a:buFontTx/>
              <a:buChar char="-"/>
            </a:pPr>
            <a:r>
              <a:rPr lang="en-US" altLang="en-US" dirty="0">
                <a:solidFill>
                  <a:srgbClr val="FFFFFF"/>
                </a:solidFill>
              </a:rPr>
              <a:t> Making use of the best of  biblical and liturgical scholarship</a:t>
            </a:r>
          </a:p>
          <a:p>
            <a:pPr eaLnBrk="1" hangingPunct="1">
              <a:buFontTx/>
              <a:buNone/>
            </a:pPr>
            <a:r>
              <a:rPr lang="en-US" altLang="en-US" dirty="0">
                <a:solidFill>
                  <a:srgbClr val="FFFFFF"/>
                </a:solidFill>
              </a:rPr>
              <a:t>	- </a:t>
            </a:r>
            <a:r>
              <a:rPr lang="en-US" altLang="en-US" dirty="0" err="1">
                <a:solidFill>
                  <a:srgbClr val="FFFFFF"/>
                </a:solidFill>
              </a:rPr>
              <a:t>Honouring</a:t>
            </a:r>
            <a:r>
              <a:rPr lang="en-US" altLang="en-US" dirty="0">
                <a:solidFill>
                  <a:srgbClr val="FFFFFF"/>
                </a:solidFill>
              </a:rPr>
              <a:t> the ancient Christian heritage</a:t>
            </a:r>
          </a:p>
          <a:p>
            <a:pPr eaLnBrk="1" hangingPunct="1">
              <a:buFontTx/>
              <a:buNone/>
            </a:pPr>
            <a:r>
              <a:rPr lang="en-US" altLang="en-US" dirty="0">
                <a:solidFill>
                  <a:srgbClr val="FFFFFF"/>
                </a:solidFill>
              </a:rPr>
              <a:t>	- Renewing the monastic rhythms of prayer (cf. Morning &amp; Evening Prayer) for all people</a:t>
            </a:r>
            <a:endParaRPr lang="en-AU" altLang="en-US" dirty="0">
              <a:solidFill>
                <a:srgbClr val="FFFFFF"/>
              </a:solidFill>
            </a:endParaRPr>
          </a:p>
          <a:p>
            <a:pPr marL="171435" indent="-171435">
              <a:buFontTx/>
              <a:buChar char="•"/>
            </a:pPr>
            <a:endParaRPr lang="en-US" altLang="en-US" dirty="0"/>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885" indent="-285725" eaLnBrk="0" hangingPunct="0">
              <a:defRPr sz="2400">
                <a:solidFill>
                  <a:schemeClr val="tx1"/>
                </a:solidFill>
                <a:latin typeface="Calibri" panose="020F0502020204030204" pitchFamily="34" charset="0"/>
                <a:ea typeface="MS PGothic" panose="020B0600070205080204" pitchFamily="34" charset="-128"/>
              </a:defRPr>
            </a:lvl2pPr>
            <a:lvl3pPr marL="1142901" indent="-228580" eaLnBrk="0" hangingPunct="0">
              <a:defRPr sz="2400">
                <a:solidFill>
                  <a:schemeClr val="tx1"/>
                </a:solidFill>
                <a:latin typeface="Calibri" panose="020F0502020204030204" pitchFamily="34" charset="0"/>
                <a:ea typeface="MS PGothic" panose="020B0600070205080204" pitchFamily="34" charset="-128"/>
              </a:defRPr>
            </a:lvl3pPr>
            <a:lvl4pPr marL="1600062" indent="-228580" eaLnBrk="0" hangingPunct="0">
              <a:defRPr sz="2400">
                <a:solidFill>
                  <a:schemeClr val="tx1"/>
                </a:solidFill>
                <a:latin typeface="Calibri" panose="020F0502020204030204" pitchFamily="34" charset="0"/>
                <a:ea typeface="MS PGothic" panose="020B0600070205080204" pitchFamily="34" charset="-128"/>
              </a:defRPr>
            </a:lvl4pPr>
            <a:lvl5pPr marL="2057222" indent="-228580" eaLnBrk="0" hangingPunct="0">
              <a:defRPr sz="2400">
                <a:solidFill>
                  <a:schemeClr val="tx1"/>
                </a:solidFill>
                <a:latin typeface="Calibri" panose="020F0502020204030204" pitchFamily="34" charset="0"/>
                <a:ea typeface="MS PGothic" panose="020B0600070205080204" pitchFamily="34" charset="-128"/>
              </a:defRPr>
            </a:lvl5pPr>
            <a:lvl6pPr marL="2514383"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543"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8704"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5864"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BB2D255C-3F2F-4994-9B14-6C394D937831}" type="slidenum">
              <a:rPr lang="en-US" altLang="en-US" sz="1200"/>
              <a:pPr eaLnBrk="1" hangingPunct="1"/>
              <a:t>7</a:t>
            </a:fld>
            <a:endParaRPr lang="en-US" altLang="en-US" sz="1200"/>
          </a:p>
        </p:txBody>
      </p:sp>
      <p:sp>
        <p:nvSpPr>
          <p:cNvPr id="2" name="Footer Placeholder 1"/>
          <p:cNvSpPr>
            <a:spLocks noGrp="1"/>
          </p:cNvSpPr>
          <p:nvPr>
            <p:ph type="ftr" sz="quarter" idx="10"/>
          </p:nvPr>
        </p:nvSpPr>
        <p:spPr/>
        <p:txBody>
          <a:bodyPr/>
          <a:lstStyle/>
          <a:p>
            <a:pPr>
              <a:defRPr/>
            </a:pPr>
            <a:r>
              <a:rPr lang="en-AU"/>
              <a:t>Version 1.4 January 2017                             FAITH360: Praying in Anglican Ways</a:t>
            </a:r>
            <a:endParaRPr lang="en-US"/>
          </a:p>
        </p:txBody>
      </p:sp>
    </p:spTree>
    <p:extLst>
      <p:ext uri="{BB962C8B-B14F-4D97-AF65-F5344CB8AC3E}">
        <p14:creationId xmlns:p14="http://schemas.microsoft.com/office/powerpoint/2010/main" val="1239477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Slide Image Placeholder 1"/>
          <p:cNvSpPr>
            <a:spLocks noGrp="1" noRot="1" noChangeAspect="1"/>
          </p:cNvSpPr>
          <p:nvPr>
            <p:ph type="sldImg"/>
          </p:nvPr>
        </p:nvSpPr>
        <p:spPr bwMode="auto">
          <a:xfrm>
            <a:off x="23813" y="744538"/>
            <a:ext cx="6616700" cy="37226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buFontTx/>
              <a:buNone/>
            </a:pPr>
            <a:r>
              <a:rPr lang="en-US" altLang="en-US" dirty="0">
                <a:solidFill>
                  <a:srgbClr val="FFFFFF"/>
                </a:solidFill>
                <a:effectLst>
                  <a:outerShdw blurRad="38100" dist="38100" dir="2700000" algn="tl">
                    <a:srgbClr val="000000">
                      <a:alpha val="43137"/>
                    </a:srgbClr>
                  </a:outerShdw>
                </a:effectLst>
              </a:rPr>
              <a:t>Anglican Spirituality has been described as </a:t>
            </a:r>
            <a:r>
              <a:rPr lang="en-US" altLang="en-US" i="1" dirty="0">
                <a:solidFill>
                  <a:srgbClr val="FFFFFF"/>
                </a:solidFill>
                <a:effectLst>
                  <a:outerShdw blurRad="38100" dist="38100" dir="2700000" algn="tl">
                    <a:srgbClr val="000000">
                      <a:alpha val="43137"/>
                    </a:srgbClr>
                  </a:outerShdw>
                </a:effectLst>
              </a:rPr>
              <a:t>Incarnational</a:t>
            </a:r>
            <a:r>
              <a:rPr lang="en-US" altLang="en-US" dirty="0">
                <a:solidFill>
                  <a:srgbClr val="FFFFFF"/>
                </a:solidFill>
                <a:effectLst>
                  <a:outerShdw blurRad="38100" dist="38100" dir="2700000" algn="tl">
                    <a:srgbClr val="000000">
                      <a:alpha val="43137"/>
                    </a:srgbClr>
                  </a:outerShdw>
                </a:effectLst>
              </a:rPr>
              <a:t> because of its emphasis on:</a:t>
            </a:r>
          </a:p>
          <a:p>
            <a:pPr marL="228600" indent="-228600" eaLnBrk="1" hangingPunct="1"/>
            <a:r>
              <a:rPr lang="en-AU" altLang="en-US" i="1" dirty="0"/>
              <a:t>In Jesus Christ, God became human and shared in our everyday existence. God must value human nature very highly if God is willing, in Jesus Christ, to "take our nature upon him" as ours prayers say, and if God also raises that same human nature to new life after Jesus endured suffering and death. </a:t>
            </a:r>
            <a:r>
              <a:rPr lang="en-AU" altLang="en-US" b="1" i="1" dirty="0"/>
              <a:t>Patricia Bays – Meet the Family</a:t>
            </a:r>
          </a:p>
          <a:p>
            <a:pPr marL="0" indent="0">
              <a:buFontTx/>
              <a:buNone/>
            </a:pPr>
            <a:endParaRPr lang="en-US" altLang="en-US" b="1" dirty="0">
              <a:solidFill>
                <a:srgbClr val="FFFFFF"/>
              </a:solidFill>
              <a:effectLst>
                <a:outerShdw blurRad="38100" dist="38100" dir="2700000" algn="tl">
                  <a:srgbClr val="000000">
                    <a:alpha val="43137"/>
                  </a:srgbClr>
                </a:outerShdw>
              </a:effectLst>
            </a:endParaRPr>
          </a:p>
          <a:p>
            <a:pPr marL="628595" lvl="1" indent="-171435">
              <a:buFontTx/>
              <a:buChar char="•"/>
            </a:pPr>
            <a:r>
              <a:rPr lang="en-US" altLang="en-US" dirty="0">
                <a:solidFill>
                  <a:srgbClr val="FFFFFF"/>
                </a:solidFill>
                <a:effectLst>
                  <a:outerShdw blurRad="38100" dist="38100" dir="2700000" algn="tl">
                    <a:srgbClr val="000000">
                      <a:alpha val="43137"/>
                    </a:srgbClr>
                  </a:outerShdw>
                </a:effectLst>
              </a:rPr>
              <a:t>the goodness of material world and sensuality (God’s creation)</a:t>
            </a:r>
          </a:p>
          <a:p>
            <a:pPr marL="628595" lvl="1" indent="-171435">
              <a:buFontTx/>
              <a:buChar char="•"/>
            </a:pPr>
            <a:r>
              <a:rPr lang="en-US" altLang="en-US" dirty="0">
                <a:solidFill>
                  <a:srgbClr val="FFFFFF"/>
                </a:solidFill>
                <a:effectLst>
                  <a:outerShdw blurRad="38100" dist="38100" dir="2700000" algn="tl">
                    <a:srgbClr val="000000">
                      <a:alpha val="43137"/>
                    </a:srgbClr>
                  </a:outerShdw>
                </a:effectLst>
              </a:rPr>
              <a:t> a sacramental view of the material world as a doorway to the divine</a:t>
            </a:r>
            <a:endParaRPr lang="en-AU" altLang="en-US" dirty="0">
              <a:solidFill>
                <a:srgbClr val="FFFFFF"/>
              </a:solidFill>
              <a:effectLst>
                <a:outerShdw blurRad="38100" dist="38100" dir="2700000" algn="tl">
                  <a:srgbClr val="000000">
                    <a:alpha val="43137"/>
                  </a:srgbClr>
                </a:outerShdw>
              </a:effectLst>
            </a:endParaRPr>
          </a:p>
          <a:p>
            <a:pPr marL="171435" indent="-171435">
              <a:buFontTx/>
              <a:buChar char="•"/>
            </a:pPr>
            <a:r>
              <a:rPr lang="en-US" altLang="en-US" dirty="0"/>
              <a:t>Sacraments are an essential part of the life of Anglicans.</a:t>
            </a:r>
          </a:p>
          <a:p>
            <a:pPr marL="171435" indent="-171435">
              <a:buFontTx/>
              <a:buChar char="•"/>
            </a:pPr>
            <a:r>
              <a:rPr lang="en-US" altLang="en-US" dirty="0"/>
              <a:t>Sacraments offer a way to contemplate the mystery of God through everyday objects in which God is ‘made flesh’</a:t>
            </a:r>
          </a:p>
          <a:p>
            <a:pPr marL="171435" indent="-171435">
              <a:buFontTx/>
              <a:buChar char="•"/>
            </a:pPr>
            <a:endParaRPr lang="en-US" altLang="en-US" dirty="0"/>
          </a:p>
          <a:p>
            <a:pPr marL="171435" indent="-171435">
              <a:buFontTx/>
              <a:buChar char="•"/>
            </a:pPr>
            <a:endParaRPr lang="en-US" altLang="en-US" dirty="0"/>
          </a:p>
        </p:txBody>
      </p:sp>
      <p:sp>
        <p:nvSpPr>
          <p:cNvPr id="1116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885" indent="-285725" eaLnBrk="0" hangingPunct="0">
              <a:defRPr sz="2400">
                <a:solidFill>
                  <a:schemeClr val="tx1"/>
                </a:solidFill>
                <a:latin typeface="Calibri" panose="020F0502020204030204" pitchFamily="34" charset="0"/>
                <a:ea typeface="MS PGothic" panose="020B0600070205080204" pitchFamily="34" charset="-128"/>
              </a:defRPr>
            </a:lvl2pPr>
            <a:lvl3pPr marL="1142901" indent="-228580" eaLnBrk="0" hangingPunct="0">
              <a:defRPr sz="2400">
                <a:solidFill>
                  <a:schemeClr val="tx1"/>
                </a:solidFill>
                <a:latin typeface="Calibri" panose="020F0502020204030204" pitchFamily="34" charset="0"/>
                <a:ea typeface="MS PGothic" panose="020B0600070205080204" pitchFamily="34" charset="-128"/>
              </a:defRPr>
            </a:lvl3pPr>
            <a:lvl4pPr marL="1600062" indent="-228580" eaLnBrk="0" hangingPunct="0">
              <a:defRPr sz="2400">
                <a:solidFill>
                  <a:schemeClr val="tx1"/>
                </a:solidFill>
                <a:latin typeface="Calibri" panose="020F0502020204030204" pitchFamily="34" charset="0"/>
                <a:ea typeface="MS PGothic" panose="020B0600070205080204" pitchFamily="34" charset="-128"/>
              </a:defRPr>
            </a:lvl4pPr>
            <a:lvl5pPr marL="2057222" indent="-228580" eaLnBrk="0" hangingPunct="0">
              <a:defRPr sz="2400">
                <a:solidFill>
                  <a:schemeClr val="tx1"/>
                </a:solidFill>
                <a:latin typeface="Calibri" panose="020F0502020204030204" pitchFamily="34" charset="0"/>
                <a:ea typeface="MS PGothic" panose="020B0600070205080204" pitchFamily="34" charset="-128"/>
              </a:defRPr>
            </a:lvl5pPr>
            <a:lvl6pPr marL="2514383"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543"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8704"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5864" indent="-228580" defTabSz="45716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fld id="{546B2154-3B4F-453F-8563-DE4F2CF21BEC}" type="slidenum">
              <a:rPr lang="en-US" altLang="en-US" sz="1200"/>
              <a:pPr eaLnBrk="1" hangingPunct="1"/>
              <a:t>8</a:t>
            </a:fld>
            <a:endParaRPr lang="en-US" altLang="en-US" sz="1200"/>
          </a:p>
        </p:txBody>
      </p:sp>
      <p:sp>
        <p:nvSpPr>
          <p:cNvPr id="2" name="Footer Placeholder 1"/>
          <p:cNvSpPr>
            <a:spLocks noGrp="1"/>
          </p:cNvSpPr>
          <p:nvPr>
            <p:ph type="ftr" sz="quarter" idx="10"/>
          </p:nvPr>
        </p:nvSpPr>
        <p:spPr/>
        <p:txBody>
          <a:bodyPr/>
          <a:lstStyle/>
          <a:p>
            <a:pPr>
              <a:defRPr/>
            </a:pPr>
            <a:r>
              <a:rPr lang="en-AU"/>
              <a:t>Version 1.4 January 2017                             FAITH360: Praying in Anglican Ways</a:t>
            </a:r>
            <a:endParaRPr lang="en-US"/>
          </a:p>
        </p:txBody>
      </p:sp>
    </p:spTree>
    <p:extLst>
      <p:ext uri="{BB962C8B-B14F-4D97-AF65-F5344CB8AC3E}">
        <p14:creationId xmlns:p14="http://schemas.microsoft.com/office/powerpoint/2010/main" val="2091548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every aspect of the Anglican church must do all five of these</a:t>
            </a:r>
          </a:p>
          <a:p>
            <a:endParaRPr lang="en-US" dirty="0"/>
          </a:p>
          <a:p>
            <a:r>
              <a:rPr lang="en-US" dirty="0"/>
              <a:t>Anglican communion Compass rose: words say The Truth Will Set You Free</a:t>
            </a:r>
            <a:endParaRPr lang="en-AU" dirty="0"/>
          </a:p>
        </p:txBody>
      </p:sp>
      <p:sp>
        <p:nvSpPr>
          <p:cNvPr id="4" name="Slide Number Placeholder 3"/>
          <p:cNvSpPr>
            <a:spLocks noGrp="1"/>
          </p:cNvSpPr>
          <p:nvPr>
            <p:ph type="sldNum" sz="quarter" idx="5"/>
          </p:nvPr>
        </p:nvSpPr>
        <p:spPr/>
        <p:txBody>
          <a:bodyPr/>
          <a:lstStyle/>
          <a:p>
            <a:fld id="{F1E38119-5234-4F5A-863C-5AB7A0458BBA}" type="slidenum">
              <a:rPr lang="en-AU" smtClean="0"/>
              <a:t>9</a:t>
            </a:fld>
            <a:endParaRPr lang="en-AU"/>
          </a:p>
        </p:txBody>
      </p:sp>
    </p:spTree>
    <p:extLst>
      <p:ext uri="{BB962C8B-B14F-4D97-AF65-F5344CB8AC3E}">
        <p14:creationId xmlns:p14="http://schemas.microsoft.com/office/powerpoint/2010/main" val="2232181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ED5FA-8F94-48DA-95FC-D89F54A3F4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866636AF-24AC-4426-9E60-86332738FB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8955E2F-7888-4262-AD78-626E2167753A}"/>
              </a:ext>
            </a:extLst>
          </p:cNvPr>
          <p:cNvSpPr>
            <a:spLocks noGrp="1"/>
          </p:cNvSpPr>
          <p:nvPr>
            <p:ph type="dt" sz="half" idx="10"/>
          </p:nvPr>
        </p:nvSpPr>
        <p:spPr/>
        <p:txBody>
          <a:bodyPr/>
          <a:lstStyle/>
          <a:p>
            <a:fld id="{3643F38A-02D9-47B5-A9E5-30A5F72FA33B}" type="datetimeFigureOut">
              <a:rPr lang="en-AU" smtClean="0"/>
              <a:t>20/08/2020</a:t>
            </a:fld>
            <a:endParaRPr lang="en-AU"/>
          </a:p>
        </p:txBody>
      </p:sp>
      <p:sp>
        <p:nvSpPr>
          <p:cNvPr id="5" name="Footer Placeholder 4">
            <a:extLst>
              <a:ext uri="{FF2B5EF4-FFF2-40B4-BE49-F238E27FC236}">
                <a16:creationId xmlns:a16="http://schemas.microsoft.com/office/drawing/2014/main" id="{E3A47F60-6B8D-4D34-92A1-CA11742107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2538550-6551-423D-87E0-87FBCC02EC21}"/>
              </a:ext>
            </a:extLst>
          </p:cNvPr>
          <p:cNvSpPr>
            <a:spLocks noGrp="1"/>
          </p:cNvSpPr>
          <p:nvPr>
            <p:ph type="sldNum" sz="quarter" idx="12"/>
          </p:nvPr>
        </p:nvSpPr>
        <p:spPr/>
        <p:txBody>
          <a:bodyPr/>
          <a:lstStyle/>
          <a:p>
            <a:fld id="{836ACEEB-C606-4AA0-97BF-9587C809D9DB}" type="slidenum">
              <a:rPr lang="en-AU" smtClean="0"/>
              <a:t>‹#›</a:t>
            </a:fld>
            <a:endParaRPr lang="en-AU"/>
          </a:p>
        </p:txBody>
      </p:sp>
    </p:spTree>
    <p:extLst>
      <p:ext uri="{BB962C8B-B14F-4D97-AF65-F5344CB8AC3E}">
        <p14:creationId xmlns:p14="http://schemas.microsoft.com/office/powerpoint/2010/main" val="3818116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9EBE-7283-4E82-B357-E411CC23A6D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025CFB5-000B-4972-8010-A2E25E327E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0C76B5F-5EDA-430F-8B69-0984C1D83B55}"/>
              </a:ext>
            </a:extLst>
          </p:cNvPr>
          <p:cNvSpPr>
            <a:spLocks noGrp="1"/>
          </p:cNvSpPr>
          <p:nvPr>
            <p:ph type="dt" sz="half" idx="10"/>
          </p:nvPr>
        </p:nvSpPr>
        <p:spPr/>
        <p:txBody>
          <a:bodyPr/>
          <a:lstStyle/>
          <a:p>
            <a:fld id="{3643F38A-02D9-47B5-A9E5-30A5F72FA33B}" type="datetimeFigureOut">
              <a:rPr lang="en-AU" smtClean="0"/>
              <a:t>20/08/2020</a:t>
            </a:fld>
            <a:endParaRPr lang="en-AU"/>
          </a:p>
        </p:txBody>
      </p:sp>
      <p:sp>
        <p:nvSpPr>
          <p:cNvPr id="5" name="Footer Placeholder 4">
            <a:extLst>
              <a:ext uri="{FF2B5EF4-FFF2-40B4-BE49-F238E27FC236}">
                <a16:creationId xmlns:a16="http://schemas.microsoft.com/office/drawing/2014/main" id="{E2C340EB-A52C-4468-8A2D-7C1E815A99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9B298DD-7D51-40B8-9E75-E30DC8A59DAC}"/>
              </a:ext>
            </a:extLst>
          </p:cNvPr>
          <p:cNvSpPr>
            <a:spLocks noGrp="1"/>
          </p:cNvSpPr>
          <p:nvPr>
            <p:ph type="sldNum" sz="quarter" idx="12"/>
          </p:nvPr>
        </p:nvSpPr>
        <p:spPr/>
        <p:txBody>
          <a:bodyPr/>
          <a:lstStyle/>
          <a:p>
            <a:fld id="{836ACEEB-C606-4AA0-97BF-9587C809D9DB}" type="slidenum">
              <a:rPr lang="en-AU" smtClean="0"/>
              <a:t>‹#›</a:t>
            </a:fld>
            <a:endParaRPr lang="en-AU"/>
          </a:p>
        </p:txBody>
      </p:sp>
    </p:spTree>
    <p:extLst>
      <p:ext uri="{BB962C8B-B14F-4D97-AF65-F5344CB8AC3E}">
        <p14:creationId xmlns:p14="http://schemas.microsoft.com/office/powerpoint/2010/main" val="2433249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281C1C-F125-4418-B172-9ADC57C1F2B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8ACE9FA-75D5-4AF6-ABA7-05008E445A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31071DF-497C-4CEA-98A2-AEFDE1A28C58}"/>
              </a:ext>
            </a:extLst>
          </p:cNvPr>
          <p:cNvSpPr>
            <a:spLocks noGrp="1"/>
          </p:cNvSpPr>
          <p:nvPr>
            <p:ph type="dt" sz="half" idx="10"/>
          </p:nvPr>
        </p:nvSpPr>
        <p:spPr/>
        <p:txBody>
          <a:bodyPr/>
          <a:lstStyle/>
          <a:p>
            <a:fld id="{3643F38A-02D9-47B5-A9E5-30A5F72FA33B}" type="datetimeFigureOut">
              <a:rPr lang="en-AU" smtClean="0"/>
              <a:t>20/08/2020</a:t>
            </a:fld>
            <a:endParaRPr lang="en-AU"/>
          </a:p>
        </p:txBody>
      </p:sp>
      <p:sp>
        <p:nvSpPr>
          <p:cNvPr id="5" name="Footer Placeholder 4">
            <a:extLst>
              <a:ext uri="{FF2B5EF4-FFF2-40B4-BE49-F238E27FC236}">
                <a16:creationId xmlns:a16="http://schemas.microsoft.com/office/drawing/2014/main" id="{A7313ECB-5ABD-44D2-9A3F-BF4B2B40E35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7810088-DE75-429C-8B89-F72F5A25E8BF}"/>
              </a:ext>
            </a:extLst>
          </p:cNvPr>
          <p:cNvSpPr>
            <a:spLocks noGrp="1"/>
          </p:cNvSpPr>
          <p:nvPr>
            <p:ph type="sldNum" sz="quarter" idx="12"/>
          </p:nvPr>
        </p:nvSpPr>
        <p:spPr/>
        <p:txBody>
          <a:bodyPr/>
          <a:lstStyle/>
          <a:p>
            <a:fld id="{836ACEEB-C606-4AA0-97BF-9587C809D9DB}" type="slidenum">
              <a:rPr lang="en-AU" smtClean="0"/>
              <a:t>‹#›</a:t>
            </a:fld>
            <a:endParaRPr lang="en-AU"/>
          </a:p>
        </p:txBody>
      </p:sp>
    </p:spTree>
    <p:extLst>
      <p:ext uri="{BB962C8B-B14F-4D97-AF65-F5344CB8AC3E}">
        <p14:creationId xmlns:p14="http://schemas.microsoft.com/office/powerpoint/2010/main" val="3637978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747C9-C58F-41F7-BD41-EC017571908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BD62111-C5DD-4056-B502-BDB6740ADE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E56DA08-F3BA-446D-8E67-3A622F1B8B90}"/>
              </a:ext>
            </a:extLst>
          </p:cNvPr>
          <p:cNvSpPr>
            <a:spLocks noGrp="1"/>
          </p:cNvSpPr>
          <p:nvPr>
            <p:ph type="dt" sz="half" idx="10"/>
          </p:nvPr>
        </p:nvSpPr>
        <p:spPr/>
        <p:txBody>
          <a:bodyPr/>
          <a:lstStyle/>
          <a:p>
            <a:fld id="{3643F38A-02D9-47B5-A9E5-30A5F72FA33B}" type="datetimeFigureOut">
              <a:rPr lang="en-AU" smtClean="0"/>
              <a:t>20/08/2020</a:t>
            </a:fld>
            <a:endParaRPr lang="en-AU"/>
          </a:p>
        </p:txBody>
      </p:sp>
      <p:sp>
        <p:nvSpPr>
          <p:cNvPr id="5" name="Footer Placeholder 4">
            <a:extLst>
              <a:ext uri="{FF2B5EF4-FFF2-40B4-BE49-F238E27FC236}">
                <a16:creationId xmlns:a16="http://schemas.microsoft.com/office/drawing/2014/main" id="{4E73AAF4-C9F2-43B7-B6FB-A1741EDE67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833EFEF-DAA3-4B83-8338-E911F9D2E7FE}"/>
              </a:ext>
            </a:extLst>
          </p:cNvPr>
          <p:cNvSpPr>
            <a:spLocks noGrp="1"/>
          </p:cNvSpPr>
          <p:nvPr>
            <p:ph type="sldNum" sz="quarter" idx="12"/>
          </p:nvPr>
        </p:nvSpPr>
        <p:spPr/>
        <p:txBody>
          <a:bodyPr/>
          <a:lstStyle/>
          <a:p>
            <a:fld id="{836ACEEB-C606-4AA0-97BF-9587C809D9DB}" type="slidenum">
              <a:rPr lang="en-AU" smtClean="0"/>
              <a:t>‹#›</a:t>
            </a:fld>
            <a:endParaRPr lang="en-AU"/>
          </a:p>
        </p:txBody>
      </p:sp>
    </p:spTree>
    <p:extLst>
      <p:ext uri="{BB962C8B-B14F-4D97-AF65-F5344CB8AC3E}">
        <p14:creationId xmlns:p14="http://schemas.microsoft.com/office/powerpoint/2010/main" val="2097806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AAD84-A558-4E09-AA2C-EB63F8C149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CA5E3122-205E-4708-BFE1-451B5E7BBE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9E552E-EFCC-4975-BE37-47A813C8021B}"/>
              </a:ext>
            </a:extLst>
          </p:cNvPr>
          <p:cNvSpPr>
            <a:spLocks noGrp="1"/>
          </p:cNvSpPr>
          <p:nvPr>
            <p:ph type="dt" sz="half" idx="10"/>
          </p:nvPr>
        </p:nvSpPr>
        <p:spPr/>
        <p:txBody>
          <a:bodyPr/>
          <a:lstStyle/>
          <a:p>
            <a:fld id="{3643F38A-02D9-47B5-A9E5-30A5F72FA33B}" type="datetimeFigureOut">
              <a:rPr lang="en-AU" smtClean="0"/>
              <a:t>20/08/2020</a:t>
            </a:fld>
            <a:endParaRPr lang="en-AU"/>
          </a:p>
        </p:txBody>
      </p:sp>
      <p:sp>
        <p:nvSpPr>
          <p:cNvPr id="5" name="Footer Placeholder 4">
            <a:extLst>
              <a:ext uri="{FF2B5EF4-FFF2-40B4-BE49-F238E27FC236}">
                <a16:creationId xmlns:a16="http://schemas.microsoft.com/office/drawing/2014/main" id="{B5A8D1FA-2EA7-411E-9D9D-1001CAB74F0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0D5E230-9AC5-45DC-A5B5-63D28A18E12A}"/>
              </a:ext>
            </a:extLst>
          </p:cNvPr>
          <p:cNvSpPr>
            <a:spLocks noGrp="1"/>
          </p:cNvSpPr>
          <p:nvPr>
            <p:ph type="sldNum" sz="quarter" idx="12"/>
          </p:nvPr>
        </p:nvSpPr>
        <p:spPr/>
        <p:txBody>
          <a:bodyPr/>
          <a:lstStyle/>
          <a:p>
            <a:fld id="{836ACEEB-C606-4AA0-97BF-9587C809D9DB}" type="slidenum">
              <a:rPr lang="en-AU" smtClean="0"/>
              <a:t>‹#›</a:t>
            </a:fld>
            <a:endParaRPr lang="en-AU"/>
          </a:p>
        </p:txBody>
      </p:sp>
    </p:spTree>
    <p:extLst>
      <p:ext uri="{BB962C8B-B14F-4D97-AF65-F5344CB8AC3E}">
        <p14:creationId xmlns:p14="http://schemas.microsoft.com/office/powerpoint/2010/main" val="1492378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15D10-8C60-4801-9D5F-2A0C20EE742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634C57A-BE3F-413D-A66F-5D410135AB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031A722-F2AA-425F-9392-C55F6C5535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7ECCE770-142A-426B-8071-B11364FF077E}"/>
              </a:ext>
            </a:extLst>
          </p:cNvPr>
          <p:cNvSpPr>
            <a:spLocks noGrp="1"/>
          </p:cNvSpPr>
          <p:nvPr>
            <p:ph type="dt" sz="half" idx="10"/>
          </p:nvPr>
        </p:nvSpPr>
        <p:spPr/>
        <p:txBody>
          <a:bodyPr/>
          <a:lstStyle/>
          <a:p>
            <a:fld id="{3643F38A-02D9-47B5-A9E5-30A5F72FA33B}" type="datetimeFigureOut">
              <a:rPr lang="en-AU" smtClean="0"/>
              <a:t>20/08/2020</a:t>
            </a:fld>
            <a:endParaRPr lang="en-AU"/>
          </a:p>
        </p:txBody>
      </p:sp>
      <p:sp>
        <p:nvSpPr>
          <p:cNvPr id="6" name="Footer Placeholder 5">
            <a:extLst>
              <a:ext uri="{FF2B5EF4-FFF2-40B4-BE49-F238E27FC236}">
                <a16:creationId xmlns:a16="http://schemas.microsoft.com/office/drawing/2014/main" id="{A45F54EE-F9FD-47D0-BE04-DBAD5CC412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6925F575-F66F-414B-B8FD-609B2FC61A8D}"/>
              </a:ext>
            </a:extLst>
          </p:cNvPr>
          <p:cNvSpPr>
            <a:spLocks noGrp="1"/>
          </p:cNvSpPr>
          <p:nvPr>
            <p:ph type="sldNum" sz="quarter" idx="12"/>
          </p:nvPr>
        </p:nvSpPr>
        <p:spPr/>
        <p:txBody>
          <a:bodyPr/>
          <a:lstStyle/>
          <a:p>
            <a:fld id="{836ACEEB-C606-4AA0-97BF-9587C809D9DB}" type="slidenum">
              <a:rPr lang="en-AU" smtClean="0"/>
              <a:t>‹#›</a:t>
            </a:fld>
            <a:endParaRPr lang="en-AU"/>
          </a:p>
        </p:txBody>
      </p:sp>
    </p:spTree>
    <p:extLst>
      <p:ext uri="{BB962C8B-B14F-4D97-AF65-F5344CB8AC3E}">
        <p14:creationId xmlns:p14="http://schemas.microsoft.com/office/powerpoint/2010/main" val="661370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7A250-B346-4508-BF2C-BA452A22337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DB42F78-2821-4175-B2E2-F0098AD754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72325-8FEB-4868-BA5B-5A665A2D57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1893CC3-13AB-49E1-8E09-D71A2CF645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19199E-96C4-4A18-8F5F-7E54BD6840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A69B254-1F20-4061-8CA6-1079CADEAE5F}"/>
              </a:ext>
            </a:extLst>
          </p:cNvPr>
          <p:cNvSpPr>
            <a:spLocks noGrp="1"/>
          </p:cNvSpPr>
          <p:nvPr>
            <p:ph type="dt" sz="half" idx="10"/>
          </p:nvPr>
        </p:nvSpPr>
        <p:spPr/>
        <p:txBody>
          <a:bodyPr/>
          <a:lstStyle/>
          <a:p>
            <a:fld id="{3643F38A-02D9-47B5-A9E5-30A5F72FA33B}" type="datetimeFigureOut">
              <a:rPr lang="en-AU" smtClean="0"/>
              <a:t>20/08/2020</a:t>
            </a:fld>
            <a:endParaRPr lang="en-AU"/>
          </a:p>
        </p:txBody>
      </p:sp>
      <p:sp>
        <p:nvSpPr>
          <p:cNvPr id="8" name="Footer Placeholder 7">
            <a:extLst>
              <a:ext uri="{FF2B5EF4-FFF2-40B4-BE49-F238E27FC236}">
                <a16:creationId xmlns:a16="http://schemas.microsoft.com/office/drawing/2014/main" id="{2EDED466-F3DC-4145-891A-B79DFCC240DF}"/>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FE983FCB-C8FA-4F95-8D04-37012F87173E}"/>
              </a:ext>
            </a:extLst>
          </p:cNvPr>
          <p:cNvSpPr>
            <a:spLocks noGrp="1"/>
          </p:cNvSpPr>
          <p:nvPr>
            <p:ph type="sldNum" sz="quarter" idx="12"/>
          </p:nvPr>
        </p:nvSpPr>
        <p:spPr/>
        <p:txBody>
          <a:bodyPr/>
          <a:lstStyle/>
          <a:p>
            <a:fld id="{836ACEEB-C606-4AA0-97BF-9587C809D9DB}" type="slidenum">
              <a:rPr lang="en-AU" smtClean="0"/>
              <a:t>‹#›</a:t>
            </a:fld>
            <a:endParaRPr lang="en-AU"/>
          </a:p>
        </p:txBody>
      </p:sp>
    </p:spTree>
    <p:extLst>
      <p:ext uri="{BB962C8B-B14F-4D97-AF65-F5344CB8AC3E}">
        <p14:creationId xmlns:p14="http://schemas.microsoft.com/office/powerpoint/2010/main" val="1771374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8DA9-760E-45C6-AEC5-4FBCB422D0BB}"/>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F76015C-7CF3-4C24-88CD-844CFE5DAD72}"/>
              </a:ext>
            </a:extLst>
          </p:cNvPr>
          <p:cNvSpPr>
            <a:spLocks noGrp="1"/>
          </p:cNvSpPr>
          <p:nvPr>
            <p:ph type="dt" sz="half" idx="10"/>
          </p:nvPr>
        </p:nvSpPr>
        <p:spPr/>
        <p:txBody>
          <a:bodyPr/>
          <a:lstStyle/>
          <a:p>
            <a:fld id="{3643F38A-02D9-47B5-A9E5-30A5F72FA33B}" type="datetimeFigureOut">
              <a:rPr lang="en-AU" smtClean="0"/>
              <a:t>20/08/2020</a:t>
            </a:fld>
            <a:endParaRPr lang="en-AU"/>
          </a:p>
        </p:txBody>
      </p:sp>
      <p:sp>
        <p:nvSpPr>
          <p:cNvPr id="4" name="Footer Placeholder 3">
            <a:extLst>
              <a:ext uri="{FF2B5EF4-FFF2-40B4-BE49-F238E27FC236}">
                <a16:creationId xmlns:a16="http://schemas.microsoft.com/office/drawing/2014/main" id="{12A802DB-B0E6-42CA-9D2B-3A5A4B648E58}"/>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84D0599-25BF-4A8F-AC85-856FF4E8B5CE}"/>
              </a:ext>
            </a:extLst>
          </p:cNvPr>
          <p:cNvSpPr>
            <a:spLocks noGrp="1"/>
          </p:cNvSpPr>
          <p:nvPr>
            <p:ph type="sldNum" sz="quarter" idx="12"/>
          </p:nvPr>
        </p:nvSpPr>
        <p:spPr/>
        <p:txBody>
          <a:bodyPr/>
          <a:lstStyle/>
          <a:p>
            <a:fld id="{836ACEEB-C606-4AA0-97BF-9587C809D9DB}" type="slidenum">
              <a:rPr lang="en-AU" smtClean="0"/>
              <a:t>‹#›</a:t>
            </a:fld>
            <a:endParaRPr lang="en-AU"/>
          </a:p>
        </p:txBody>
      </p:sp>
    </p:spTree>
    <p:extLst>
      <p:ext uri="{BB962C8B-B14F-4D97-AF65-F5344CB8AC3E}">
        <p14:creationId xmlns:p14="http://schemas.microsoft.com/office/powerpoint/2010/main" val="303378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E31699-61FF-48A1-BB1D-51C1D2D2F801}"/>
              </a:ext>
            </a:extLst>
          </p:cNvPr>
          <p:cNvSpPr>
            <a:spLocks noGrp="1"/>
          </p:cNvSpPr>
          <p:nvPr>
            <p:ph type="dt" sz="half" idx="10"/>
          </p:nvPr>
        </p:nvSpPr>
        <p:spPr/>
        <p:txBody>
          <a:bodyPr/>
          <a:lstStyle/>
          <a:p>
            <a:fld id="{3643F38A-02D9-47B5-A9E5-30A5F72FA33B}" type="datetimeFigureOut">
              <a:rPr lang="en-AU" smtClean="0"/>
              <a:t>20/08/2020</a:t>
            </a:fld>
            <a:endParaRPr lang="en-AU"/>
          </a:p>
        </p:txBody>
      </p:sp>
      <p:sp>
        <p:nvSpPr>
          <p:cNvPr id="3" name="Footer Placeholder 2">
            <a:extLst>
              <a:ext uri="{FF2B5EF4-FFF2-40B4-BE49-F238E27FC236}">
                <a16:creationId xmlns:a16="http://schemas.microsoft.com/office/drawing/2014/main" id="{D29B39C6-D1D1-484D-941F-F0727F4A47E0}"/>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F06C6D6-09F1-4088-8603-60DE2DA713E6}"/>
              </a:ext>
            </a:extLst>
          </p:cNvPr>
          <p:cNvSpPr>
            <a:spLocks noGrp="1"/>
          </p:cNvSpPr>
          <p:nvPr>
            <p:ph type="sldNum" sz="quarter" idx="12"/>
          </p:nvPr>
        </p:nvSpPr>
        <p:spPr/>
        <p:txBody>
          <a:bodyPr/>
          <a:lstStyle/>
          <a:p>
            <a:fld id="{836ACEEB-C606-4AA0-97BF-9587C809D9DB}" type="slidenum">
              <a:rPr lang="en-AU" smtClean="0"/>
              <a:t>‹#›</a:t>
            </a:fld>
            <a:endParaRPr lang="en-AU"/>
          </a:p>
        </p:txBody>
      </p:sp>
    </p:spTree>
    <p:extLst>
      <p:ext uri="{BB962C8B-B14F-4D97-AF65-F5344CB8AC3E}">
        <p14:creationId xmlns:p14="http://schemas.microsoft.com/office/powerpoint/2010/main" val="716632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99315-8151-44AB-AFEE-19BBE66F5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71E70C7-90EB-48B9-9574-8F4A82928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D8D8F73-ECA0-4650-AD19-BB06DD1CCF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F5B914-87C5-49CF-A430-7B75E9E69099}"/>
              </a:ext>
            </a:extLst>
          </p:cNvPr>
          <p:cNvSpPr>
            <a:spLocks noGrp="1"/>
          </p:cNvSpPr>
          <p:nvPr>
            <p:ph type="dt" sz="half" idx="10"/>
          </p:nvPr>
        </p:nvSpPr>
        <p:spPr/>
        <p:txBody>
          <a:bodyPr/>
          <a:lstStyle/>
          <a:p>
            <a:fld id="{3643F38A-02D9-47B5-A9E5-30A5F72FA33B}" type="datetimeFigureOut">
              <a:rPr lang="en-AU" smtClean="0"/>
              <a:t>20/08/2020</a:t>
            </a:fld>
            <a:endParaRPr lang="en-AU"/>
          </a:p>
        </p:txBody>
      </p:sp>
      <p:sp>
        <p:nvSpPr>
          <p:cNvPr id="6" name="Footer Placeholder 5">
            <a:extLst>
              <a:ext uri="{FF2B5EF4-FFF2-40B4-BE49-F238E27FC236}">
                <a16:creationId xmlns:a16="http://schemas.microsoft.com/office/drawing/2014/main" id="{80BAB87D-3078-48CF-886C-D7F8AB7EB6E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66AA453-A15B-41D6-8CC4-53176F2DE460}"/>
              </a:ext>
            </a:extLst>
          </p:cNvPr>
          <p:cNvSpPr>
            <a:spLocks noGrp="1"/>
          </p:cNvSpPr>
          <p:nvPr>
            <p:ph type="sldNum" sz="quarter" idx="12"/>
          </p:nvPr>
        </p:nvSpPr>
        <p:spPr/>
        <p:txBody>
          <a:bodyPr/>
          <a:lstStyle/>
          <a:p>
            <a:fld id="{836ACEEB-C606-4AA0-97BF-9587C809D9DB}" type="slidenum">
              <a:rPr lang="en-AU" smtClean="0"/>
              <a:t>‹#›</a:t>
            </a:fld>
            <a:endParaRPr lang="en-AU"/>
          </a:p>
        </p:txBody>
      </p:sp>
    </p:spTree>
    <p:extLst>
      <p:ext uri="{BB962C8B-B14F-4D97-AF65-F5344CB8AC3E}">
        <p14:creationId xmlns:p14="http://schemas.microsoft.com/office/powerpoint/2010/main" val="4220351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F0D84-EEFA-4FC8-8552-33FB4A1E4B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FE29EEC-FFBA-40FA-8F49-197A0DAB5D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3CD3539-77B8-45D3-B119-56362D37A5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750D86-BB74-4165-B8EC-32CF554479E4}"/>
              </a:ext>
            </a:extLst>
          </p:cNvPr>
          <p:cNvSpPr>
            <a:spLocks noGrp="1"/>
          </p:cNvSpPr>
          <p:nvPr>
            <p:ph type="dt" sz="half" idx="10"/>
          </p:nvPr>
        </p:nvSpPr>
        <p:spPr/>
        <p:txBody>
          <a:bodyPr/>
          <a:lstStyle/>
          <a:p>
            <a:fld id="{3643F38A-02D9-47B5-A9E5-30A5F72FA33B}" type="datetimeFigureOut">
              <a:rPr lang="en-AU" smtClean="0"/>
              <a:t>20/08/2020</a:t>
            </a:fld>
            <a:endParaRPr lang="en-AU"/>
          </a:p>
        </p:txBody>
      </p:sp>
      <p:sp>
        <p:nvSpPr>
          <p:cNvPr id="6" name="Footer Placeholder 5">
            <a:extLst>
              <a:ext uri="{FF2B5EF4-FFF2-40B4-BE49-F238E27FC236}">
                <a16:creationId xmlns:a16="http://schemas.microsoft.com/office/drawing/2014/main" id="{41AE782F-A7CE-41E4-9506-902634B59BF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900075E-1496-46AF-9089-49C3151FC410}"/>
              </a:ext>
            </a:extLst>
          </p:cNvPr>
          <p:cNvSpPr>
            <a:spLocks noGrp="1"/>
          </p:cNvSpPr>
          <p:nvPr>
            <p:ph type="sldNum" sz="quarter" idx="12"/>
          </p:nvPr>
        </p:nvSpPr>
        <p:spPr/>
        <p:txBody>
          <a:bodyPr/>
          <a:lstStyle/>
          <a:p>
            <a:fld id="{836ACEEB-C606-4AA0-97BF-9587C809D9DB}" type="slidenum">
              <a:rPr lang="en-AU" smtClean="0"/>
              <a:t>‹#›</a:t>
            </a:fld>
            <a:endParaRPr lang="en-AU"/>
          </a:p>
        </p:txBody>
      </p:sp>
    </p:spTree>
    <p:extLst>
      <p:ext uri="{BB962C8B-B14F-4D97-AF65-F5344CB8AC3E}">
        <p14:creationId xmlns:p14="http://schemas.microsoft.com/office/powerpoint/2010/main" val="168531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F9654E-9A31-4C4B-86ED-CE2D4DB62D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EDFA83B-F703-4FC2-8BD5-54D2A55B6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558911F-7C4B-4D02-B21B-5867224A2C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3F38A-02D9-47B5-A9E5-30A5F72FA33B}" type="datetimeFigureOut">
              <a:rPr lang="en-AU" smtClean="0"/>
              <a:t>20/08/2020</a:t>
            </a:fld>
            <a:endParaRPr lang="en-AU"/>
          </a:p>
        </p:txBody>
      </p:sp>
      <p:sp>
        <p:nvSpPr>
          <p:cNvPr id="5" name="Footer Placeholder 4">
            <a:extLst>
              <a:ext uri="{FF2B5EF4-FFF2-40B4-BE49-F238E27FC236}">
                <a16:creationId xmlns:a16="http://schemas.microsoft.com/office/drawing/2014/main" id="{1A10006C-E7D8-4335-BE86-C51405E59F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9D7CE402-112C-41B7-BADD-4F974B8B1C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6ACEEB-C606-4AA0-97BF-9587C809D9DB}" type="slidenum">
              <a:rPr lang="en-AU" smtClean="0"/>
              <a:t>‹#›</a:t>
            </a:fld>
            <a:endParaRPr lang="en-AU"/>
          </a:p>
        </p:txBody>
      </p:sp>
    </p:spTree>
    <p:extLst>
      <p:ext uri="{BB962C8B-B14F-4D97-AF65-F5344CB8AC3E}">
        <p14:creationId xmlns:p14="http://schemas.microsoft.com/office/powerpoint/2010/main" val="515864090"/>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webp"/><Relationship Id="rId5" Type="http://schemas.openxmlformats.org/officeDocument/2006/relationships/image" Target="../media/image18.JP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brick building&#10;&#10;Description automatically generated">
            <a:extLst>
              <a:ext uri="{FF2B5EF4-FFF2-40B4-BE49-F238E27FC236}">
                <a16:creationId xmlns:a16="http://schemas.microsoft.com/office/drawing/2014/main" id="{CAF4CAF7-7CE5-4F01-8C4D-F7BA597E32D4}"/>
              </a:ext>
            </a:extLst>
          </p:cNvPr>
          <p:cNvPicPr>
            <a:picLocks noChangeAspect="1"/>
          </p:cNvPicPr>
          <p:nvPr/>
        </p:nvPicPr>
        <p:blipFill rotWithShape="1">
          <a:blip r:embed="rId3">
            <a:extLst>
              <a:ext uri="{28A0092B-C50C-407E-A947-70E740481C1C}">
                <a14:useLocalDpi xmlns:a14="http://schemas.microsoft.com/office/drawing/2010/main" val="0"/>
              </a:ext>
            </a:extLst>
          </a:blip>
          <a:srcRect l="28591" r="27071" b="11773"/>
          <a:stretch/>
        </p:blipFill>
        <p:spPr>
          <a:xfrm>
            <a:off x="4981424" y="1955763"/>
            <a:ext cx="3701296" cy="4910049"/>
          </a:xfrm>
          <a:prstGeom prst="rect">
            <a:avLst/>
          </a:prstGeom>
        </p:spPr>
      </p:pic>
      <p:pic>
        <p:nvPicPr>
          <p:cNvPr id="15" name="Picture 5">
            <a:extLst>
              <a:ext uri="{FF2B5EF4-FFF2-40B4-BE49-F238E27FC236}">
                <a16:creationId xmlns:a16="http://schemas.microsoft.com/office/drawing/2014/main" id="{1765F3C9-2F24-4458-BF42-ABBF39AF7B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12539"/>
          <a:stretch/>
        </p:blipFill>
        <p:spPr bwMode="auto">
          <a:xfrm>
            <a:off x="7252939" y="-7327"/>
            <a:ext cx="2557812" cy="362291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descr="http://www.apwb.net/images/1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31"/>
            <a:ext cx="2381250" cy="323130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aycf.org.au/wp-content/uploads/2012/10/616.jpg"/>
          <p:cNvPicPr>
            <a:picLocks noChangeAspect="1" noChangeArrowheads="1"/>
          </p:cNvPicPr>
          <p:nvPr/>
        </p:nvPicPr>
        <p:blipFill rotWithShape="1">
          <a:blip r:embed="rId6">
            <a:extLst>
              <a:ext uri="{28A0092B-C50C-407E-A947-70E740481C1C}">
                <a14:useLocalDpi xmlns:a14="http://schemas.microsoft.com/office/drawing/2010/main" val="0"/>
              </a:ext>
            </a:extLst>
          </a:blip>
          <a:srcRect l="32228" r="20383"/>
          <a:stretch/>
        </p:blipFill>
        <p:spPr bwMode="auto">
          <a:xfrm>
            <a:off x="9810751" y="-7328"/>
            <a:ext cx="2381250" cy="36229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21374" t="5945" r="20454" b="35796"/>
          <a:stretch/>
        </p:blipFill>
        <p:spPr>
          <a:xfrm>
            <a:off x="2381249" y="-485"/>
            <a:ext cx="4887814" cy="3276362"/>
          </a:xfrm>
          <a:prstGeom prst="rect">
            <a:avLst/>
          </a:prstGeom>
        </p:spPr>
      </p:pic>
      <p:pic>
        <p:nvPicPr>
          <p:cNvPr id="12" name="Picture 15">
            <a:extLst>
              <a:ext uri="{FF2B5EF4-FFF2-40B4-BE49-F238E27FC236}">
                <a16:creationId xmlns:a16="http://schemas.microsoft.com/office/drawing/2014/main" id="{DD4DB15A-3D7C-44F3-9CC8-8062631FE64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50" r="-2253" b="2"/>
          <a:stretch/>
        </p:blipFill>
        <p:spPr bwMode="auto">
          <a:xfrm>
            <a:off x="2549111" y="3226049"/>
            <a:ext cx="2921746" cy="3631951"/>
          </a:xfrm>
          <a:prstGeom prst="rect">
            <a:avLst/>
          </a:prstGeom>
          <a:noFill/>
          <a:extLst>
            <a:ext uri="{909E8E84-426E-40DD-AFC4-6F175D3DCCD1}">
              <a14:hiddenFill xmlns:a14="http://schemas.microsoft.com/office/drawing/2010/main">
                <a:solidFill>
                  <a:srgbClr val="FFFFFF"/>
                </a:solidFill>
              </a14:hiddenFill>
            </a:ext>
          </a:extLst>
        </p:spPr>
      </p:pic>
      <p:sp>
        <p:nvSpPr>
          <p:cNvPr id="43009" name="TextBox 3"/>
          <p:cNvSpPr txBox="1">
            <a:spLocks noChangeArrowheads="1"/>
          </p:cNvSpPr>
          <p:nvPr/>
        </p:nvSpPr>
        <p:spPr bwMode="auto">
          <a:xfrm>
            <a:off x="3539372" y="2960966"/>
            <a:ext cx="4054273" cy="707886"/>
          </a:xfrm>
          <a:prstGeom prst="rect">
            <a:avLst/>
          </a:prstGeom>
          <a:solidFill>
            <a:schemeClr val="bg1">
              <a:lumMod val="95000"/>
            </a:schemeClr>
          </a:solidFill>
          <a:ln>
            <a:noFill/>
          </a:ln>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AU" altLang="en-US" sz="4000" i="1" dirty="0"/>
              <a:t>What is Anglican?</a:t>
            </a:r>
            <a:endParaRPr lang="en-AU" altLang="en-US" sz="2400" dirty="0"/>
          </a:p>
        </p:txBody>
      </p:sp>
      <p:pic>
        <p:nvPicPr>
          <p:cNvPr id="11" name="Picture 8">
            <a:extLst>
              <a:ext uri="{FF2B5EF4-FFF2-40B4-BE49-F238E27FC236}">
                <a16:creationId xmlns:a16="http://schemas.microsoft.com/office/drawing/2014/main" id="{0831EC60-D8CB-4758-891E-6E8897B96BF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895" t="-1" r="25794" b="-1"/>
          <a:stretch/>
        </p:blipFill>
        <p:spPr bwMode="auto">
          <a:xfrm>
            <a:off x="-1" y="3216071"/>
            <a:ext cx="2925470" cy="364974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2">
            <a:extLst>
              <a:ext uri="{FF2B5EF4-FFF2-40B4-BE49-F238E27FC236}">
                <a16:creationId xmlns:a16="http://schemas.microsoft.com/office/drawing/2014/main" id="{35889CB8-7291-4F85-BB32-FF6005187298}"/>
              </a:ext>
            </a:extLst>
          </p:cNvPr>
          <p:cNvSpPr>
            <a:spLocks noChangeArrowheads="1"/>
          </p:cNvSpPr>
          <p:nvPr/>
        </p:nvSpPr>
        <p:spPr bwMode="auto">
          <a:xfrm>
            <a:off x="0" y="1191"/>
            <a:ext cx="325294" cy="685601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350"/>
          </a:p>
        </p:txBody>
      </p:sp>
      <p:pic>
        <p:nvPicPr>
          <p:cNvPr id="4" name="Picture 3" descr="A group of people posing for a photo&#10;&#10;Description automatically generated">
            <a:extLst>
              <a:ext uri="{FF2B5EF4-FFF2-40B4-BE49-F238E27FC236}">
                <a16:creationId xmlns:a16="http://schemas.microsoft.com/office/drawing/2014/main" id="{E207EB2E-ADB3-45C6-A64C-933B0B9D5E6D}"/>
              </a:ext>
            </a:extLst>
          </p:cNvPr>
          <p:cNvPicPr>
            <a:picLocks noChangeAspect="1"/>
          </p:cNvPicPr>
          <p:nvPr/>
        </p:nvPicPr>
        <p:blipFill rotWithShape="1">
          <a:blip r:embed="rId10">
            <a:extLst>
              <a:ext uri="{28A0092B-C50C-407E-A947-70E740481C1C}">
                <a14:useLocalDpi xmlns:a14="http://schemas.microsoft.com/office/drawing/2010/main" val="0"/>
              </a:ext>
            </a:extLst>
          </a:blip>
          <a:srcRect l="275" t="31968" r="52983" b="-3824"/>
          <a:stretch/>
        </p:blipFill>
        <p:spPr>
          <a:xfrm>
            <a:off x="8560340" y="3615582"/>
            <a:ext cx="3631660" cy="3427244"/>
          </a:xfrm>
          <a:prstGeom prst="rect">
            <a:avLst/>
          </a:prstGeom>
        </p:spPr>
      </p:pic>
    </p:spTree>
    <p:extLst>
      <p:ext uri="{BB962C8B-B14F-4D97-AF65-F5344CB8AC3E}">
        <p14:creationId xmlns:p14="http://schemas.microsoft.com/office/powerpoint/2010/main" val="2956814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24F88-2EB8-437F-952F-BC7E77A4765F}"/>
              </a:ext>
            </a:extLst>
          </p:cNvPr>
          <p:cNvSpPr>
            <a:spLocks noGrp="1"/>
          </p:cNvSpPr>
          <p:nvPr>
            <p:ph type="title"/>
          </p:nvPr>
        </p:nvSpPr>
        <p:spPr>
          <a:xfrm>
            <a:off x="523652" y="458144"/>
            <a:ext cx="11799481" cy="584792"/>
          </a:xfrm>
        </p:spPr>
        <p:txBody>
          <a:bodyPr>
            <a:normAutofit fontScale="90000"/>
          </a:bodyPr>
          <a:lstStyle/>
          <a:p>
            <a:r>
              <a:rPr lang="en-US" sz="4000" dirty="0"/>
              <a:t>The Anglican ethos can play out in a myriad of ways in schools</a:t>
            </a:r>
            <a:endParaRPr lang="en-AU" dirty="0"/>
          </a:p>
        </p:txBody>
      </p:sp>
      <p:sp>
        <p:nvSpPr>
          <p:cNvPr id="3" name="Content Placeholder 2">
            <a:extLst>
              <a:ext uri="{FF2B5EF4-FFF2-40B4-BE49-F238E27FC236}">
                <a16:creationId xmlns:a16="http://schemas.microsoft.com/office/drawing/2014/main" id="{838E299D-9FBC-4A5B-8CC5-C07E7321D5A0}"/>
              </a:ext>
            </a:extLst>
          </p:cNvPr>
          <p:cNvSpPr>
            <a:spLocks noGrp="1"/>
          </p:cNvSpPr>
          <p:nvPr>
            <p:ph idx="1"/>
          </p:nvPr>
        </p:nvSpPr>
        <p:spPr>
          <a:xfrm>
            <a:off x="162647" y="1210020"/>
            <a:ext cx="11353800" cy="3839054"/>
          </a:xfrm>
        </p:spPr>
        <p:txBody>
          <a:bodyPr>
            <a:normAutofit lnSpcReduction="10000"/>
          </a:bodyPr>
          <a:lstStyle/>
          <a:p>
            <a:pPr lvl="1"/>
            <a:r>
              <a:rPr lang="en-US" dirty="0"/>
              <a:t>Development of the whole person</a:t>
            </a:r>
          </a:p>
          <a:p>
            <a:pPr lvl="1"/>
            <a:r>
              <a:rPr lang="en-US" dirty="0"/>
              <a:t>How we treat each other as staff</a:t>
            </a:r>
          </a:p>
          <a:p>
            <a:pPr lvl="1"/>
            <a:r>
              <a:rPr lang="en-US" dirty="0"/>
              <a:t>How we teach about faith</a:t>
            </a:r>
          </a:p>
          <a:p>
            <a:pPr lvl="1"/>
            <a:r>
              <a:rPr lang="en-US" dirty="0"/>
              <a:t>How we encourage positive behaviour through restorative justice</a:t>
            </a:r>
          </a:p>
          <a:p>
            <a:pPr lvl="1"/>
            <a:r>
              <a:rPr lang="en-US" dirty="0"/>
              <a:t>How conflict/differences of opinion are managed/resolved</a:t>
            </a:r>
          </a:p>
          <a:p>
            <a:pPr lvl="1"/>
            <a:r>
              <a:rPr lang="en-US" dirty="0"/>
              <a:t>Styles of pedagogy – critical thinking is encouraged</a:t>
            </a:r>
          </a:p>
          <a:p>
            <a:pPr lvl="1"/>
            <a:r>
              <a:rPr lang="en-US" dirty="0"/>
              <a:t>Appreciation of diversity</a:t>
            </a:r>
          </a:p>
          <a:p>
            <a:pPr lvl="1"/>
            <a:r>
              <a:rPr lang="en-US" dirty="0"/>
              <a:t>Encouragement of the Arts</a:t>
            </a:r>
          </a:p>
          <a:p>
            <a:pPr lvl="1"/>
            <a:r>
              <a:rPr lang="en-US" dirty="0"/>
              <a:t>How we are for the school and community environment</a:t>
            </a:r>
          </a:p>
          <a:p>
            <a:pPr lvl="1"/>
            <a:r>
              <a:rPr lang="en-US" dirty="0"/>
              <a:t>And more…</a:t>
            </a:r>
            <a:endParaRPr lang="en-AU" dirty="0"/>
          </a:p>
        </p:txBody>
      </p:sp>
      <p:sp>
        <p:nvSpPr>
          <p:cNvPr id="4" name="Rectangle 12">
            <a:extLst>
              <a:ext uri="{FF2B5EF4-FFF2-40B4-BE49-F238E27FC236}">
                <a16:creationId xmlns:a16="http://schemas.microsoft.com/office/drawing/2014/main" id="{0AB3C974-BB36-4781-89B4-DEA8286E0241}"/>
              </a:ext>
            </a:extLst>
          </p:cNvPr>
          <p:cNvSpPr>
            <a:spLocks noChangeArrowheads="1"/>
          </p:cNvSpPr>
          <p:nvPr/>
        </p:nvSpPr>
        <p:spPr bwMode="auto">
          <a:xfrm>
            <a:off x="0" y="1191"/>
            <a:ext cx="325294" cy="685601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350"/>
          </a:p>
        </p:txBody>
      </p:sp>
      <p:pic>
        <p:nvPicPr>
          <p:cNvPr id="6" name="Picture 5" descr="A group of people sitting at a table&#10;&#10;Description automatically generated">
            <a:extLst>
              <a:ext uri="{FF2B5EF4-FFF2-40B4-BE49-F238E27FC236}">
                <a16:creationId xmlns:a16="http://schemas.microsoft.com/office/drawing/2014/main" id="{37D91AED-CC34-4976-AA75-DE9328091A7C}"/>
              </a:ext>
            </a:extLst>
          </p:cNvPr>
          <p:cNvPicPr>
            <a:picLocks noChangeAspect="1"/>
          </p:cNvPicPr>
          <p:nvPr/>
        </p:nvPicPr>
        <p:blipFill rotWithShape="1">
          <a:blip r:embed="rId2">
            <a:extLst>
              <a:ext uri="{28A0092B-C50C-407E-A947-70E740481C1C}">
                <a14:useLocalDpi xmlns:a14="http://schemas.microsoft.com/office/drawing/2010/main" val="0"/>
              </a:ext>
            </a:extLst>
          </a:blip>
          <a:srcRect l="33826" b="65993"/>
          <a:stretch/>
        </p:blipFill>
        <p:spPr>
          <a:xfrm>
            <a:off x="325294" y="4974154"/>
            <a:ext cx="5513304" cy="1882655"/>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3C6D4533-768A-4DFB-92A0-5369B7617613}"/>
              </a:ext>
            </a:extLst>
          </p:cNvPr>
          <p:cNvPicPr>
            <a:picLocks noChangeAspect="1"/>
          </p:cNvPicPr>
          <p:nvPr/>
        </p:nvPicPr>
        <p:blipFill rotWithShape="1">
          <a:blip r:embed="rId3">
            <a:extLst>
              <a:ext uri="{28A0092B-C50C-407E-A947-70E740481C1C}">
                <a14:useLocalDpi xmlns:a14="http://schemas.microsoft.com/office/drawing/2010/main" val="0"/>
              </a:ext>
            </a:extLst>
          </a:blip>
          <a:srcRect l="13148" t="9121" b="52250"/>
          <a:stretch/>
        </p:blipFill>
        <p:spPr>
          <a:xfrm>
            <a:off x="5838598" y="4974154"/>
            <a:ext cx="6353402" cy="1883846"/>
          </a:xfrm>
          <a:prstGeom prst="rect">
            <a:avLst/>
          </a:prstGeom>
        </p:spPr>
      </p:pic>
    </p:spTree>
    <p:extLst>
      <p:ext uri="{BB962C8B-B14F-4D97-AF65-F5344CB8AC3E}">
        <p14:creationId xmlns:p14="http://schemas.microsoft.com/office/powerpoint/2010/main" val="32208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A7860-2CB2-4F06-85D6-1B3E71F55D39}"/>
              </a:ext>
            </a:extLst>
          </p:cNvPr>
          <p:cNvSpPr>
            <a:spLocks noGrp="1"/>
          </p:cNvSpPr>
          <p:nvPr>
            <p:ph type="title"/>
          </p:nvPr>
        </p:nvSpPr>
        <p:spPr>
          <a:xfrm>
            <a:off x="646814" y="417062"/>
            <a:ext cx="10515600" cy="1325563"/>
          </a:xfrm>
        </p:spPr>
        <p:txBody>
          <a:bodyPr/>
          <a:lstStyle/>
          <a:p>
            <a:r>
              <a:rPr lang="en-US" dirty="0"/>
              <a:t>Reformation origin?</a:t>
            </a:r>
            <a:endParaRPr lang="en-AU" dirty="0"/>
          </a:p>
        </p:txBody>
      </p:sp>
      <p:sp>
        <p:nvSpPr>
          <p:cNvPr id="3" name="Content Placeholder 2">
            <a:extLst>
              <a:ext uri="{FF2B5EF4-FFF2-40B4-BE49-F238E27FC236}">
                <a16:creationId xmlns:a16="http://schemas.microsoft.com/office/drawing/2014/main" id="{D7634799-D473-499E-AB7C-5F26067CB828}"/>
              </a:ext>
            </a:extLst>
          </p:cNvPr>
          <p:cNvSpPr>
            <a:spLocks noGrp="1"/>
          </p:cNvSpPr>
          <p:nvPr>
            <p:ph idx="1"/>
          </p:nvPr>
        </p:nvSpPr>
        <p:spPr>
          <a:xfrm>
            <a:off x="646814" y="1868681"/>
            <a:ext cx="6119000" cy="4807330"/>
          </a:xfrm>
        </p:spPr>
        <p:txBody>
          <a:bodyPr/>
          <a:lstStyle/>
          <a:p>
            <a:pPr marL="0" indent="0">
              <a:buNone/>
            </a:pPr>
            <a:r>
              <a:rPr lang="en-US" dirty="0"/>
              <a:t>There is a distinctively English church long before Henry VIII</a:t>
            </a:r>
          </a:p>
          <a:p>
            <a:pPr marL="0" indent="0">
              <a:buNone/>
            </a:pPr>
            <a:r>
              <a:rPr lang="en-US" dirty="0"/>
              <a:t>In some ways, Henry was merely catching up to the way the Church operated in some other European states</a:t>
            </a:r>
          </a:p>
          <a:p>
            <a:pPr marL="0" indent="0">
              <a:buNone/>
            </a:pPr>
            <a:r>
              <a:rPr lang="en-US" dirty="0"/>
              <a:t>Thomas Cranmer and Richard Hooker articulated an English church</a:t>
            </a:r>
          </a:p>
          <a:p>
            <a:pPr marL="0" indent="0">
              <a:buNone/>
            </a:pPr>
            <a:r>
              <a:rPr lang="en-US" dirty="0"/>
              <a:t>Elizabeth saw a ‘Church of England’ as a kind of glue that could unite a nation</a:t>
            </a:r>
            <a:endParaRPr lang="en-AU" dirty="0"/>
          </a:p>
        </p:txBody>
      </p:sp>
      <p:pic>
        <p:nvPicPr>
          <p:cNvPr id="4" name="Picture 4">
            <a:extLst>
              <a:ext uri="{FF2B5EF4-FFF2-40B4-BE49-F238E27FC236}">
                <a16:creationId xmlns:a16="http://schemas.microsoft.com/office/drawing/2014/main" id="{2EF8DC2A-8A34-46E7-A216-C592F5148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815" y="-70224"/>
            <a:ext cx="2521472" cy="33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a:extLst>
              <a:ext uri="{FF2B5EF4-FFF2-40B4-BE49-F238E27FC236}">
                <a16:creationId xmlns:a16="http://schemas.microsoft.com/office/drawing/2014/main" id="{46BD3FE3-E806-49F6-AAF8-ED6526749D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7285" y="-12023"/>
            <a:ext cx="2904713" cy="3309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CDCE6330-8E4C-4195-B75E-7BBCA566BE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5813" y="3320299"/>
            <a:ext cx="2521472" cy="3615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9">
            <a:extLst>
              <a:ext uri="{FF2B5EF4-FFF2-40B4-BE49-F238E27FC236}">
                <a16:creationId xmlns:a16="http://schemas.microsoft.com/office/drawing/2014/main" id="{7EACDF83-6D06-46F4-8EF3-111BCFC9CF03}"/>
              </a:ext>
            </a:extLst>
          </p:cNvPr>
          <p:cNvSpPr>
            <a:spLocks noChangeArrowheads="1"/>
          </p:cNvSpPr>
          <p:nvPr/>
        </p:nvSpPr>
        <p:spPr bwMode="auto">
          <a:xfrm>
            <a:off x="0" y="0"/>
            <a:ext cx="265576" cy="6858103"/>
          </a:xfrm>
          <a:prstGeom prst="rect">
            <a:avLst/>
          </a:prstGeom>
          <a:solidFill>
            <a:srgbClr val="CC0000"/>
          </a:solidFill>
          <a:ln>
            <a:noFill/>
          </a:ln>
          <a:effectLst/>
        </p:spPr>
        <p:txBody>
          <a:bodyPr wrap="none" anchor="ctr"/>
          <a:lstStyle/>
          <a:p>
            <a:pPr eaLnBrk="1" fontAlgn="auto" hangingPunct="1">
              <a:spcBef>
                <a:spcPts val="0"/>
              </a:spcBef>
              <a:spcAft>
                <a:spcPts val="0"/>
              </a:spcAft>
              <a:defRPr/>
            </a:pPr>
            <a:endParaRPr lang="en-AU" sz="1350">
              <a:latin typeface="+mn-lt"/>
            </a:endParaRPr>
          </a:p>
        </p:txBody>
      </p:sp>
      <p:pic>
        <p:nvPicPr>
          <p:cNvPr id="9" name="Picture 5">
            <a:extLst>
              <a:ext uri="{FF2B5EF4-FFF2-40B4-BE49-F238E27FC236}">
                <a16:creationId xmlns:a16="http://schemas.microsoft.com/office/drawing/2014/main" id="{CF4D60BC-BF12-48CB-8F3D-32EE4AF9641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9164"/>
          <a:stretch/>
        </p:blipFill>
        <p:spPr bwMode="auto">
          <a:xfrm>
            <a:off x="9287286" y="3194244"/>
            <a:ext cx="2904713" cy="3832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691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04D237D-1548-4AD6-A8AC-9674717361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215BE06-889A-4F85-8752-183339526DFD}"/>
              </a:ext>
            </a:extLst>
          </p:cNvPr>
          <p:cNvSpPr>
            <a:spLocks noGrp="1"/>
          </p:cNvSpPr>
          <p:nvPr>
            <p:ph type="title"/>
          </p:nvPr>
        </p:nvSpPr>
        <p:spPr>
          <a:xfrm>
            <a:off x="6515100" y="5854700"/>
            <a:ext cx="10515600" cy="1325563"/>
          </a:xfrm>
        </p:spPr>
        <p:txBody>
          <a:bodyPr/>
          <a:lstStyle/>
          <a:p>
            <a:r>
              <a:rPr lang="en-US" dirty="0">
                <a:solidFill>
                  <a:schemeClr val="bg1"/>
                </a:solidFill>
              </a:rPr>
              <a:t>the encounter with God</a:t>
            </a:r>
            <a:endParaRPr lang="en-AU" dirty="0">
              <a:solidFill>
                <a:schemeClr val="bg1"/>
              </a:solidFill>
            </a:endParaRPr>
          </a:p>
        </p:txBody>
      </p:sp>
      <p:sp>
        <p:nvSpPr>
          <p:cNvPr id="5" name="Rectangle 12">
            <a:extLst>
              <a:ext uri="{FF2B5EF4-FFF2-40B4-BE49-F238E27FC236}">
                <a16:creationId xmlns:a16="http://schemas.microsoft.com/office/drawing/2014/main" id="{DC764BB5-5F1C-4D34-8A96-86C675616B62}"/>
              </a:ext>
            </a:extLst>
          </p:cNvPr>
          <p:cNvSpPr>
            <a:spLocks noChangeArrowheads="1"/>
          </p:cNvSpPr>
          <p:nvPr/>
        </p:nvSpPr>
        <p:spPr bwMode="auto">
          <a:xfrm>
            <a:off x="0" y="1191"/>
            <a:ext cx="325294" cy="685601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350"/>
          </a:p>
        </p:txBody>
      </p:sp>
    </p:spTree>
    <p:extLst>
      <p:ext uri="{BB962C8B-B14F-4D97-AF65-F5344CB8AC3E}">
        <p14:creationId xmlns:p14="http://schemas.microsoft.com/office/powerpoint/2010/main" val="33712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5652F5AA-981E-4425-957F-FCFE1CD3DC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4730"/>
          <a:stretch/>
        </p:blipFill>
        <p:spPr bwMode="auto">
          <a:xfrm>
            <a:off x="325294" y="0"/>
            <a:ext cx="11866706" cy="6872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99C9F44-5674-4B1B-8636-1CD36A5CD716}"/>
              </a:ext>
            </a:extLst>
          </p:cNvPr>
          <p:cNvSpPr>
            <a:spLocks noGrp="1"/>
          </p:cNvSpPr>
          <p:nvPr>
            <p:ph type="title"/>
          </p:nvPr>
        </p:nvSpPr>
        <p:spPr>
          <a:xfrm>
            <a:off x="432874" y="343518"/>
            <a:ext cx="3751657" cy="3375042"/>
          </a:xfrm>
        </p:spPr>
        <p:txBody>
          <a:bodyPr>
            <a:normAutofit/>
          </a:bodyPr>
          <a:lstStyle/>
          <a:p>
            <a:r>
              <a:rPr lang="en-AU" altLang="en-US" dirty="0">
                <a:latin typeface="Arial" panose="020B0604020202020204" pitchFamily="34" charset="0"/>
                <a:cs typeface="Arial" panose="020B0604020202020204" pitchFamily="34" charset="0"/>
              </a:rPr>
              <a:t>For Anglicans, how can God be known?</a:t>
            </a:r>
            <a:br>
              <a:rPr lang="en-AU" altLang="en-US" dirty="0"/>
            </a:br>
            <a:endParaRPr lang="en-AU" dirty="0"/>
          </a:p>
        </p:txBody>
      </p:sp>
      <p:sp>
        <p:nvSpPr>
          <p:cNvPr id="5" name="Rectangle 11">
            <a:extLst>
              <a:ext uri="{FF2B5EF4-FFF2-40B4-BE49-F238E27FC236}">
                <a16:creationId xmlns:a16="http://schemas.microsoft.com/office/drawing/2014/main" id="{1F3FBEE1-C288-4D50-8DB4-F5B07E8FEBBD}"/>
              </a:ext>
            </a:extLst>
          </p:cNvPr>
          <p:cNvSpPr txBox="1">
            <a:spLocks noChangeArrowheads="1"/>
          </p:cNvSpPr>
          <p:nvPr/>
        </p:nvSpPr>
        <p:spPr>
          <a:xfrm>
            <a:off x="8007471" y="1031495"/>
            <a:ext cx="3653306" cy="39592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AU" altLang="en-US" sz="4000" dirty="0">
                <a:latin typeface="Arial" panose="020B0604020202020204" pitchFamily="34" charset="0"/>
              </a:rPr>
              <a:t> Scripture </a:t>
            </a:r>
          </a:p>
          <a:p>
            <a:pPr algn="r"/>
            <a:r>
              <a:rPr lang="en-AU" altLang="en-US" sz="4000" dirty="0">
                <a:latin typeface="Arial" panose="020B0604020202020204" pitchFamily="34" charset="0"/>
              </a:rPr>
              <a:t> Tradition</a:t>
            </a:r>
          </a:p>
          <a:p>
            <a:pPr algn="r"/>
            <a:r>
              <a:rPr lang="en-AU" altLang="en-US" sz="4000" dirty="0">
                <a:latin typeface="Arial" panose="020B0604020202020204" pitchFamily="34" charset="0"/>
              </a:rPr>
              <a:t> Reason</a:t>
            </a:r>
          </a:p>
        </p:txBody>
      </p:sp>
      <p:sp>
        <p:nvSpPr>
          <p:cNvPr id="8" name="Rectangle 12">
            <a:extLst>
              <a:ext uri="{FF2B5EF4-FFF2-40B4-BE49-F238E27FC236}">
                <a16:creationId xmlns:a16="http://schemas.microsoft.com/office/drawing/2014/main" id="{3D1DBCB4-9171-4EAE-9ACE-B94EDB1CA141}"/>
              </a:ext>
            </a:extLst>
          </p:cNvPr>
          <p:cNvSpPr>
            <a:spLocks noChangeArrowheads="1"/>
          </p:cNvSpPr>
          <p:nvPr/>
        </p:nvSpPr>
        <p:spPr bwMode="auto">
          <a:xfrm>
            <a:off x="0" y="1191"/>
            <a:ext cx="325294" cy="685601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350"/>
          </a:p>
        </p:txBody>
      </p:sp>
    </p:spTree>
    <p:extLst>
      <p:ext uri="{BB962C8B-B14F-4D97-AF65-F5344CB8AC3E}">
        <p14:creationId xmlns:p14="http://schemas.microsoft.com/office/powerpoint/2010/main" val="100795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58412ED-DF94-49B1-8891-FB560EF55E74}"/>
              </a:ext>
            </a:extLst>
          </p:cNvPr>
          <p:cNvSpPr txBox="1">
            <a:spLocks noChangeArrowheads="1"/>
          </p:cNvSpPr>
          <p:nvPr/>
        </p:nvSpPr>
        <p:spPr>
          <a:xfrm>
            <a:off x="773720" y="4577835"/>
            <a:ext cx="4211350" cy="129302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ltLang="en-US" dirty="0"/>
              <a:t>The Lambeth Quadrilateral</a:t>
            </a:r>
          </a:p>
        </p:txBody>
      </p:sp>
      <p:sp>
        <p:nvSpPr>
          <p:cNvPr id="5" name="Rectangle 3">
            <a:extLst>
              <a:ext uri="{FF2B5EF4-FFF2-40B4-BE49-F238E27FC236}">
                <a16:creationId xmlns:a16="http://schemas.microsoft.com/office/drawing/2014/main" id="{0C2CFC2B-E45D-41EF-9A4B-AA316EFBF1D3}"/>
              </a:ext>
            </a:extLst>
          </p:cNvPr>
          <p:cNvSpPr txBox="1">
            <a:spLocks noChangeArrowheads="1"/>
          </p:cNvSpPr>
          <p:nvPr/>
        </p:nvSpPr>
        <p:spPr>
          <a:xfrm>
            <a:off x="5805056" y="1814088"/>
            <a:ext cx="3934690" cy="40567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Tx/>
              <a:buAutoNum type="alphaLcParenBoth"/>
            </a:pPr>
            <a:r>
              <a:rPr lang="en-AU" altLang="en-US" sz="2400" dirty="0">
                <a:latin typeface="Arial" panose="020B0604020202020204" pitchFamily="34" charset="0"/>
              </a:rPr>
              <a:t>The Holy Scriptures of the Old and New Testaments </a:t>
            </a:r>
          </a:p>
          <a:p>
            <a:pPr marL="342900" indent="-342900">
              <a:buFontTx/>
              <a:buAutoNum type="alphaLcParenBoth"/>
            </a:pPr>
            <a:r>
              <a:rPr lang="en-AU" altLang="en-US" sz="2400" dirty="0">
                <a:latin typeface="Arial" panose="020B0604020202020204" pitchFamily="34" charset="0"/>
              </a:rPr>
              <a:t>The Creeds, </a:t>
            </a:r>
          </a:p>
          <a:p>
            <a:pPr marL="342900" indent="-342900">
              <a:buFont typeface="Arial" panose="020B0604020202020204" pitchFamily="34" charset="0"/>
              <a:buNone/>
            </a:pPr>
            <a:r>
              <a:rPr lang="en-AU" altLang="en-US" sz="2400" dirty="0">
                <a:latin typeface="Arial" panose="020B0604020202020204" pitchFamily="34" charset="0"/>
              </a:rPr>
              <a:t>(c) The two Sacraments, Baptism and the Eucharist</a:t>
            </a:r>
          </a:p>
          <a:p>
            <a:pPr marL="342900" indent="-342900">
              <a:buFont typeface="Arial" panose="020B0604020202020204" pitchFamily="34" charset="0"/>
              <a:buNone/>
            </a:pPr>
            <a:r>
              <a:rPr lang="en-AU" altLang="en-US" sz="2400" dirty="0">
                <a:latin typeface="Arial" panose="020B0604020202020204" pitchFamily="34" charset="0"/>
              </a:rPr>
              <a:t>(d) The Historic Episcopate</a:t>
            </a:r>
          </a:p>
        </p:txBody>
      </p:sp>
      <p:pic>
        <p:nvPicPr>
          <p:cNvPr id="9" name="Picture 8" descr="A close up of a logo&#10;&#10;Description automatically generated">
            <a:extLst>
              <a:ext uri="{FF2B5EF4-FFF2-40B4-BE49-F238E27FC236}">
                <a16:creationId xmlns:a16="http://schemas.microsoft.com/office/drawing/2014/main" id="{6B09A6DD-4007-412E-9311-710C5327A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216" y="172424"/>
            <a:ext cx="6562370" cy="6513152"/>
          </a:xfrm>
          <a:prstGeom prst="rect">
            <a:avLst/>
          </a:prstGeom>
        </p:spPr>
      </p:pic>
      <p:sp>
        <p:nvSpPr>
          <p:cNvPr id="6" name="Rectangle 12">
            <a:extLst>
              <a:ext uri="{FF2B5EF4-FFF2-40B4-BE49-F238E27FC236}">
                <a16:creationId xmlns:a16="http://schemas.microsoft.com/office/drawing/2014/main" id="{BC187B4A-7640-48DC-982B-77E6B4F1D42E}"/>
              </a:ext>
            </a:extLst>
          </p:cNvPr>
          <p:cNvSpPr>
            <a:spLocks noChangeArrowheads="1"/>
          </p:cNvSpPr>
          <p:nvPr/>
        </p:nvSpPr>
        <p:spPr bwMode="auto">
          <a:xfrm>
            <a:off x="0" y="1191"/>
            <a:ext cx="325294" cy="685601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350"/>
          </a:p>
        </p:txBody>
      </p:sp>
      <p:sp>
        <p:nvSpPr>
          <p:cNvPr id="2" name="Rectangle 1">
            <a:extLst>
              <a:ext uri="{FF2B5EF4-FFF2-40B4-BE49-F238E27FC236}">
                <a16:creationId xmlns:a16="http://schemas.microsoft.com/office/drawing/2014/main" id="{3A547AAA-23FE-4505-AFCC-5C29AB2549CD}"/>
              </a:ext>
            </a:extLst>
          </p:cNvPr>
          <p:cNvSpPr/>
          <p:nvPr/>
        </p:nvSpPr>
        <p:spPr>
          <a:xfrm>
            <a:off x="4606834" y="172424"/>
            <a:ext cx="539932" cy="68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6147AEEE-DA55-45D8-9A8D-38D4B5C9CCC9}"/>
              </a:ext>
            </a:extLst>
          </p:cNvPr>
          <p:cNvSpPr/>
          <p:nvPr/>
        </p:nvSpPr>
        <p:spPr>
          <a:xfrm>
            <a:off x="4606834" y="5933357"/>
            <a:ext cx="539932" cy="68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8" name="Rectangle 7">
            <a:extLst>
              <a:ext uri="{FF2B5EF4-FFF2-40B4-BE49-F238E27FC236}">
                <a16:creationId xmlns:a16="http://schemas.microsoft.com/office/drawing/2014/main" id="{17A5FF65-82DE-4D0A-BE3C-F6A572093D57}"/>
              </a:ext>
            </a:extLst>
          </p:cNvPr>
          <p:cNvSpPr/>
          <p:nvPr/>
        </p:nvSpPr>
        <p:spPr>
          <a:xfrm>
            <a:off x="10371908" y="5995851"/>
            <a:ext cx="539932" cy="68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0" name="Rectangle 9">
            <a:extLst>
              <a:ext uri="{FF2B5EF4-FFF2-40B4-BE49-F238E27FC236}">
                <a16:creationId xmlns:a16="http://schemas.microsoft.com/office/drawing/2014/main" id="{1E33BB03-03DF-4F0C-9CFF-78BB46BF56F8}"/>
              </a:ext>
            </a:extLst>
          </p:cNvPr>
          <p:cNvSpPr/>
          <p:nvPr/>
        </p:nvSpPr>
        <p:spPr>
          <a:xfrm>
            <a:off x="10435277" y="268219"/>
            <a:ext cx="539932" cy="68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Tree>
    <p:extLst>
      <p:ext uri="{BB962C8B-B14F-4D97-AF65-F5344CB8AC3E}">
        <p14:creationId xmlns:p14="http://schemas.microsoft.com/office/powerpoint/2010/main" val="237898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244549" y="934370"/>
            <a:ext cx="9069559" cy="1517024"/>
          </a:xfrm>
        </p:spPr>
        <p:txBody>
          <a:bodyPr/>
          <a:lstStyle/>
          <a:p>
            <a:pPr marL="0" indent="0" algn="ctr">
              <a:buFont typeface="Arial" panose="020B0604020202020204" pitchFamily="34" charset="0"/>
              <a:buNone/>
            </a:pPr>
            <a:r>
              <a:rPr lang="en-US" altLang="en-US" sz="5400" i="1" dirty="0"/>
              <a:t>‘</a:t>
            </a:r>
            <a:r>
              <a:rPr lang="en-US" altLang="ja-JP" sz="5400" i="1" dirty="0"/>
              <a:t>Lex </a:t>
            </a:r>
            <a:r>
              <a:rPr lang="en-US" altLang="ja-JP" sz="5400" i="1" dirty="0" err="1"/>
              <a:t>orandi</a:t>
            </a:r>
            <a:r>
              <a:rPr lang="en-US" altLang="ja-JP" sz="5400" i="1" dirty="0"/>
              <a:t>, </a:t>
            </a:r>
            <a:r>
              <a:rPr lang="en-US" altLang="ja-JP" sz="5400" i="1" dirty="0" err="1"/>
              <a:t>lex</a:t>
            </a:r>
            <a:r>
              <a:rPr lang="en-US" altLang="ja-JP" sz="5400" i="1" dirty="0"/>
              <a:t> </a:t>
            </a:r>
            <a:r>
              <a:rPr lang="en-US" altLang="ja-JP" sz="5400" i="1" dirty="0" err="1"/>
              <a:t>credendi</a:t>
            </a:r>
            <a:r>
              <a:rPr lang="en-US" altLang="en-US" sz="5400" i="1" dirty="0"/>
              <a:t>’</a:t>
            </a:r>
            <a:endParaRPr lang="en-AU" altLang="en-US" sz="2400" dirty="0"/>
          </a:p>
        </p:txBody>
      </p:sp>
      <p:pic>
        <p:nvPicPr>
          <p:cNvPr id="2050" name="Picture 2" descr="https://upload.wikimedia.org/wikipedia/commons/5/5f/Procession_at_St._Marys_Episcopal_Cathedral.jpg"/>
          <p:cNvPicPr>
            <a:picLocks noChangeAspect="1" noChangeArrowheads="1"/>
          </p:cNvPicPr>
          <p:nvPr/>
        </p:nvPicPr>
        <p:blipFill rotWithShape="1">
          <a:blip r:embed="rId3">
            <a:extLst>
              <a:ext uri="{28A0092B-C50C-407E-A947-70E740481C1C}">
                <a14:useLocalDpi xmlns:a14="http://schemas.microsoft.com/office/drawing/2010/main" val="0"/>
              </a:ext>
            </a:extLst>
          </a:blip>
          <a:srcRect l="33672" t="43583" r="28656" b="12353"/>
          <a:stretch/>
        </p:blipFill>
        <p:spPr bwMode="auto">
          <a:xfrm>
            <a:off x="1524001" y="3470854"/>
            <a:ext cx="1814945" cy="24527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ytimg.com/vi/bQBBrtOkOr4/maxresdefault_live.jpg"/>
          <p:cNvPicPr>
            <a:picLocks noChangeAspect="1" noChangeArrowheads="1"/>
          </p:cNvPicPr>
          <p:nvPr/>
        </p:nvPicPr>
        <p:blipFill rotWithShape="1">
          <a:blip r:embed="rId4">
            <a:extLst>
              <a:ext uri="{28A0092B-C50C-407E-A947-70E740481C1C}">
                <a14:useLocalDpi xmlns:a14="http://schemas.microsoft.com/office/drawing/2010/main" val="0"/>
              </a:ext>
            </a:extLst>
          </a:blip>
          <a:srcRect l="37492" t="1261" r="16869" b="412"/>
          <a:stretch/>
        </p:blipFill>
        <p:spPr bwMode="auto">
          <a:xfrm>
            <a:off x="6913419" y="3470852"/>
            <a:ext cx="2003487" cy="2460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23999" y="1916537"/>
            <a:ext cx="10809768" cy="1569660"/>
          </a:xfrm>
          <a:prstGeom prst="rect">
            <a:avLst/>
          </a:prstGeom>
        </p:spPr>
        <p:txBody>
          <a:bodyPr wrap="square">
            <a:spAutoFit/>
          </a:bodyPr>
          <a:lstStyle/>
          <a:p>
            <a:r>
              <a:rPr lang="en-AU" altLang="en-US" sz="3200" dirty="0"/>
              <a:t>the law of prayer is the law of belief</a:t>
            </a:r>
          </a:p>
          <a:p>
            <a:r>
              <a:rPr lang="en-AU" altLang="en-US" sz="3200" dirty="0"/>
              <a:t>i.e. How the church prays </a:t>
            </a:r>
          </a:p>
          <a:p>
            <a:pPr marL="0" indent="0" algn="ctr">
              <a:buNone/>
            </a:pPr>
            <a:r>
              <a:rPr lang="en-AU" altLang="en-US" sz="3200" dirty="0"/>
              <a:t>witnesses to what the church believes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6904" y="3470851"/>
            <a:ext cx="1814945" cy="2460003"/>
          </a:xfrm>
          <a:prstGeom prst="rect">
            <a:avLst/>
          </a:prstGeom>
        </p:spPr>
      </p:pic>
      <p:pic>
        <p:nvPicPr>
          <p:cNvPr id="12" name="Picture 11" descr="A picture containing person, gown, person, table&#10;&#10;Description automatically generated">
            <a:extLst>
              <a:ext uri="{FF2B5EF4-FFF2-40B4-BE49-F238E27FC236}">
                <a16:creationId xmlns:a16="http://schemas.microsoft.com/office/drawing/2014/main" id="{59B27378-74D7-4B4E-A610-2A967BD3A817}"/>
              </a:ext>
            </a:extLst>
          </p:cNvPr>
          <p:cNvPicPr>
            <a:picLocks noChangeAspect="1"/>
          </p:cNvPicPr>
          <p:nvPr/>
        </p:nvPicPr>
        <p:blipFill rotWithShape="1">
          <a:blip r:embed="rId6">
            <a:extLst>
              <a:ext uri="{28A0092B-C50C-407E-A947-70E740481C1C}">
                <a14:useLocalDpi xmlns:a14="http://schemas.microsoft.com/office/drawing/2010/main" val="0"/>
              </a:ext>
            </a:extLst>
          </a:blip>
          <a:srcRect t="10216" b="5504"/>
          <a:stretch/>
        </p:blipFill>
        <p:spPr>
          <a:xfrm>
            <a:off x="4909932" y="3470853"/>
            <a:ext cx="2003487" cy="2459999"/>
          </a:xfrm>
          <a:prstGeom prst="rect">
            <a:avLst/>
          </a:prstGeom>
        </p:spPr>
      </p:pic>
      <p:sp>
        <p:nvSpPr>
          <p:cNvPr id="18" name="Rectangle 12">
            <a:extLst>
              <a:ext uri="{FF2B5EF4-FFF2-40B4-BE49-F238E27FC236}">
                <a16:creationId xmlns:a16="http://schemas.microsoft.com/office/drawing/2014/main" id="{F4C91D0C-2426-4FBF-A9D9-E9675E54FBD0}"/>
              </a:ext>
            </a:extLst>
          </p:cNvPr>
          <p:cNvSpPr>
            <a:spLocks noChangeArrowheads="1"/>
          </p:cNvSpPr>
          <p:nvPr/>
        </p:nvSpPr>
        <p:spPr bwMode="auto">
          <a:xfrm>
            <a:off x="0" y="1191"/>
            <a:ext cx="325294" cy="685601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350"/>
          </a:p>
        </p:txBody>
      </p:sp>
      <p:pic>
        <p:nvPicPr>
          <p:cNvPr id="2056" name="Picture 8" descr="https://upload.wikimedia.org/wikipedia/commons/thumb/5/54/Bible_and_Lord%27s_Cup_and_Bread.JPG/1280px-Bible_and_Lord%27s_Cup_and_Bread.JPG"/>
          <p:cNvPicPr>
            <a:picLocks noChangeAspect="1" noChangeArrowheads="1"/>
          </p:cNvPicPr>
          <p:nvPr/>
        </p:nvPicPr>
        <p:blipFill rotWithShape="1">
          <a:blip r:embed="rId7">
            <a:extLst>
              <a:ext uri="{28A0092B-C50C-407E-A947-70E740481C1C}">
                <a14:useLocalDpi xmlns:a14="http://schemas.microsoft.com/office/drawing/2010/main" val="0"/>
              </a:ext>
            </a:extLst>
          </a:blip>
          <a:srcRect l="14648" r="41775" b="16799"/>
          <a:stretch/>
        </p:blipFill>
        <p:spPr bwMode="auto">
          <a:xfrm>
            <a:off x="3338946" y="3470855"/>
            <a:ext cx="1704107" cy="245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31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1913313" y="1286540"/>
            <a:ext cx="5702300" cy="4125432"/>
          </a:xfrm>
        </p:spPr>
        <p:txBody>
          <a:bodyPr>
            <a:normAutofit fontScale="70000" lnSpcReduction="20000"/>
          </a:bodyPr>
          <a:lstStyle/>
          <a:p>
            <a:pPr marL="0" indent="0" algn="r">
              <a:lnSpc>
                <a:spcPct val="120000"/>
              </a:lnSpc>
              <a:buFont typeface="Arial" panose="020B0604020202020204" pitchFamily="34" charset="0"/>
              <a:buNone/>
            </a:pPr>
            <a:r>
              <a:rPr lang="en-US" altLang="en-US" sz="3600" i="1" dirty="0"/>
              <a:t>‘The Bible first, </a:t>
            </a:r>
            <a:br>
              <a:rPr lang="en-US" altLang="en-US" sz="3600" i="1" dirty="0"/>
            </a:br>
            <a:r>
              <a:rPr lang="en-US" altLang="en-US" sz="3600" i="1" dirty="0"/>
              <a:t>the Prayer Book second</a:t>
            </a:r>
            <a:br>
              <a:rPr lang="en-US" altLang="en-US" sz="3600" i="1" dirty="0"/>
            </a:br>
            <a:r>
              <a:rPr lang="en-US" altLang="en-US" sz="3600" i="1" dirty="0"/>
              <a:t>and all other books in subordination to both.’</a:t>
            </a:r>
          </a:p>
          <a:p>
            <a:pPr marL="0" indent="0" algn="ctr">
              <a:buFont typeface="Arial" panose="020B0604020202020204" pitchFamily="34" charset="0"/>
              <a:buNone/>
            </a:pPr>
            <a:endParaRPr lang="en-US" altLang="en-US" sz="3600" dirty="0"/>
          </a:p>
          <a:p>
            <a:pPr marL="0" indent="0" algn="ctr">
              <a:buFont typeface="Arial" panose="020B0604020202020204" pitchFamily="34" charset="0"/>
              <a:buNone/>
            </a:pPr>
            <a:endParaRPr lang="en-US" altLang="en-US" sz="3600" dirty="0"/>
          </a:p>
          <a:p>
            <a:pPr marL="0" indent="0" algn="ctr">
              <a:buFont typeface="Arial" panose="020B0604020202020204" pitchFamily="34" charset="0"/>
              <a:buNone/>
            </a:pPr>
            <a:endParaRPr lang="en-US" altLang="en-US" sz="3600" dirty="0"/>
          </a:p>
          <a:p>
            <a:pPr marL="0" indent="0" algn="ctr">
              <a:buFont typeface="Arial" panose="020B0604020202020204" pitchFamily="34" charset="0"/>
              <a:buNone/>
            </a:pPr>
            <a:endParaRPr lang="en-US" altLang="en-US" sz="3600" dirty="0"/>
          </a:p>
          <a:p>
            <a:pPr marL="0" indent="0" algn="ctr">
              <a:buFont typeface="Arial" panose="020B0604020202020204" pitchFamily="34" charset="0"/>
              <a:buNone/>
            </a:pPr>
            <a:endParaRPr lang="en-US" altLang="en-US" sz="3600" dirty="0"/>
          </a:p>
          <a:p>
            <a:pPr marL="0" indent="0" algn="r">
              <a:buFont typeface="Arial" panose="020B0604020202020204" pitchFamily="34" charset="0"/>
              <a:buNone/>
            </a:pPr>
            <a:r>
              <a:rPr lang="en-US" altLang="en-US" sz="2200" dirty="0"/>
              <a:t>Charles Simeon, 18</a:t>
            </a:r>
            <a:r>
              <a:rPr lang="en-US" altLang="en-US" sz="2200" baseline="30000" dirty="0"/>
              <a:t>th</a:t>
            </a:r>
            <a:r>
              <a:rPr lang="en-US" altLang="en-US" sz="2200" dirty="0"/>
              <a:t> century</a:t>
            </a:r>
            <a:endParaRPr lang="en-AU" altLang="en-US" sz="2200" dirty="0"/>
          </a:p>
        </p:txBody>
      </p:sp>
      <p:pic>
        <p:nvPicPr>
          <p:cNvPr id="69636" name="Picture 1" descr="CharlesSime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02697" y="1286540"/>
            <a:ext cx="3397693" cy="402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2">
            <a:extLst>
              <a:ext uri="{FF2B5EF4-FFF2-40B4-BE49-F238E27FC236}">
                <a16:creationId xmlns:a16="http://schemas.microsoft.com/office/drawing/2014/main" id="{D03A7174-027E-4CD0-B401-C9A529158BE8}"/>
              </a:ext>
            </a:extLst>
          </p:cNvPr>
          <p:cNvSpPr>
            <a:spLocks noChangeArrowheads="1"/>
          </p:cNvSpPr>
          <p:nvPr/>
        </p:nvSpPr>
        <p:spPr bwMode="auto">
          <a:xfrm>
            <a:off x="0" y="1191"/>
            <a:ext cx="325294" cy="685601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350"/>
          </a:p>
        </p:txBody>
      </p:sp>
    </p:spTree>
    <p:extLst>
      <p:ext uri="{BB962C8B-B14F-4D97-AF65-F5344CB8AC3E}">
        <p14:creationId xmlns:p14="http://schemas.microsoft.com/office/powerpoint/2010/main" val="358145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500"/>
                                        <p:tgtEl>
                                          <p:spTgt spid="22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1">
                                            <p:txEl>
                                              <p:pRg st="6" end="6"/>
                                            </p:txEl>
                                          </p:spTgt>
                                        </p:tgtEl>
                                        <p:attrNameLst>
                                          <p:attrName>style.visibility</p:attrName>
                                        </p:attrNameLst>
                                      </p:cBhvr>
                                      <p:to>
                                        <p:strVal val="visible"/>
                                      </p:to>
                                    </p:set>
                                    <p:animEffect transition="in" filter="fade">
                                      <p:cBhvr>
                                        <p:cTn id="12" dur="500"/>
                                        <p:tgtEl>
                                          <p:spTgt spid="225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ttp://artisanwineclub.com/index/wp-content/uploads/2015/10/dscn1364-Modifi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6518864" cy="6892991"/>
          </a:xfrm>
          <a:prstGeom prst="rect">
            <a:avLst/>
          </a:prstGeom>
          <a:noFill/>
          <a:extLst>
            <a:ext uri="{909E8E84-426E-40DD-AFC4-6F175D3DCCD1}">
              <a14:hiddenFill xmlns:a14="http://schemas.microsoft.com/office/drawing/2010/main">
                <a:solidFill>
                  <a:srgbClr val="FFFFFF"/>
                </a:solidFill>
              </a14:hiddenFill>
            </a:ext>
          </a:extLst>
        </p:spPr>
      </p:pic>
      <p:sp>
        <p:nvSpPr>
          <p:cNvPr id="110594" name="TextBox 3"/>
          <p:cNvSpPr txBox="1">
            <a:spLocks noChangeArrowheads="1"/>
          </p:cNvSpPr>
          <p:nvPr/>
        </p:nvSpPr>
        <p:spPr bwMode="auto">
          <a:xfrm>
            <a:off x="6613451" y="1343056"/>
            <a:ext cx="549703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sz="1400" dirty="0"/>
              <a:t> </a:t>
            </a:r>
            <a:r>
              <a:rPr lang="en-US" altLang="en-US" sz="2400" dirty="0"/>
              <a:t>because of emphases on:</a:t>
            </a:r>
          </a:p>
          <a:p>
            <a:endParaRPr lang="en-AU" altLang="en-US" sz="2400" dirty="0"/>
          </a:p>
          <a:p>
            <a:pPr marL="342900" indent="-342900">
              <a:buFontTx/>
              <a:buChar char="-"/>
            </a:pPr>
            <a:r>
              <a:rPr lang="en-US" altLang="en-US" dirty="0"/>
              <a:t>The centrality of Jesus and the Trinity</a:t>
            </a:r>
          </a:p>
          <a:p>
            <a:pPr marL="342900" indent="-342900">
              <a:buFontTx/>
              <a:buChar char="-"/>
            </a:pPr>
            <a:endParaRPr lang="en-US" altLang="en-US" dirty="0"/>
          </a:p>
          <a:p>
            <a:pPr marL="342900" indent="-342900">
              <a:buFontTx/>
              <a:buChar char="-"/>
            </a:pPr>
            <a:r>
              <a:rPr lang="en-US" altLang="en-US" sz="2400" dirty="0"/>
              <a:t>the goodness of humans and the material world</a:t>
            </a:r>
          </a:p>
          <a:p>
            <a:endParaRPr lang="en-AU" altLang="en-US" sz="2400" dirty="0"/>
          </a:p>
          <a:p>
            <a:pPr marL="342900" indent="-342900">
              <a:buFontTx/>
              <a:buChar char="-"/>
            </a:pPr>
            <a:r>
              <a:rPr lang="en-US" altLang="en-US" sz="2400" dirty="0"/>
              <a:t>a sacramental view of the material world as a metaphorical doorway to the divine</a:t>
            </a:r>
          </a:p>
          <a:p>
            <a:pPr marL="342900" indent="-342900">
              <a:buFontTx/>
              <a:buChar char="-"/>
            </a:pPr>
            <a:endParaRPr lang="en-US" altLang="en-US" dirty="0"/>
          </a:p>
          <a:p>
            <a:pPr algn="r"/>
            <a:r>
              <a:rPr lang="en-US" altLang="en-US" sz="3600" dirty="0"/>
              <a:t>So how is all of this expressed?</a:t>
            </a:r>
            <a:endParaRPr lang="en-AU" altLang="en-US" sz="3600" dirty="0"/>
          </a:p>
        </p:txBody>
      </p:sp>
      <p:sp>
        <p:nvSpPr>
          <p:cNvPr id="110595" name="Title 1"/>
          <p:cNvSpPr>
            <a:spLocks noGrp="1"/>
          </p:cNvSpPr>
          <p:nvPr>
            <p:ph type="title"/>
          </p:nvPr>
        </p:nvSpPr>
        <p:spPr>
          <a:xfrm>
            <a:off x="6613451" y="370967"/>
            <a:ext cx="5497033" cy="798732"/>
          </a:xfrm>
          <a:solidFill>
            <a:schemeClr val="bg1">
              <a:alpha val="81000"/>
            </a:schemeClr>
          </a:solidFill>
        </p:spPr>
        <p:txBody>
          <a:bodyPr>
            <a:normAutofit fontScale="90000"/>
          </a:bodyPr>
          <a:lstStyle/>
          <a:p>
            <a:pPr eaLnBrk="1" hangingPunct="1"/>
            <a:r>
              <a:rPr lang="en-US" altLang="en-US" dirty="0">
                <a:latin typeface="+mn-lt"/>
              </a:rPr>
              <a:t>Theology: </a:t>
            </a:r>
            <a:br>
              <a:rPr lang="en-US" altLang="en-US" dirty="0">
                <a:latin typeface="+mn-lt"/>
              </a:rPr>
            </a:br>
            <a:r>
              <a:rPr lang="en-US" altLang="en-US" dirty="0">
                <a:latin typeface="+mn-lt"/>
              </a:rPr>
              <a:t>Creation and incarnation</a:t>
            </a:r>
          </a:p>
        </p:txBody>
      </p:sp>
      <p:sp>
        <p:nvSpPr>
          <p:cNvPr id="12" name="Rectangle 12">
            <a:extLst>
              <a:ext uri="{FF2B5EF4-FFF2-40B4-BE49-F238E27FC236}">
                <a16:creationId xmlns:a16="http://schemas.microsoft.com/office/drawing/2014/main" id="{7CA0EECB-BB4B-4481-ADF9-BD3B1CF3305D}"/>
              </a:ext>
            </a:extLst>
          </p:cNvPr>
          <p:cNvSpPr>
            <a:spLocks noChangeArrowheads="1"/>
          </p:cNvSpPr>
          <p:nvPr/>
        </p:nvSpPr>
        <p:spPr bwMode="auto">
          <a:xfrm>
            <a:off x="0" y="1191"/>
            <a:ext cx="325294" cy="685601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350"/>
          </a:p>
        </p:txBody>
      </p:sp>
    </p:spTree>
    <p:extLst>
      <p:ext uri="{BB962C8B-B14F-4D97-AF65-F5344CB8AC3E}">
        <p14:creationId xmlns:p14="http://schemas.microsoft.com/office/powerpoint/2010/main" val="383835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0594">
                                            <p:txEl>
                                              <p:pRg st="0" end="0"/>
                                            </p:txEl>
                                          </p:spTgt>
                                        </p:tgtEl>
                                        <p:attrNameLst>
                                          <p:attrName>style.visibility</p:attrName>
                                        </p:attrNameLst>
                                      </p:cBhvr>
                                      <p:to>
                                        <p:strVal val="visible"/>
                                      </p:to>
                                    </p:set>
                                    <p:animEffect transition="in" filter="fade">
                                      <p:cBhvr>
                                        <p:cTn id="7" dur="500"/>
                                        <p:tgtEl>
                                          <p:spTgt spid="1105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0594">
                                            <p:txEl>
                                              <p:pRg st="2" end="2"/>
                                            </p:txEl>
                                          </p:spTgt>
                                        </p:tgtEl>
                                        <p:attrNameLst>
                                          <p:attrName>style.visibility</p:attrName>
                                        </p:attrNameLst>
                                      </p:cBhvr>
                                      <p:to>
                                        <p:strVal val="visible"/>
                                      </p:to>
                                    </p:set>
                                    <p:animEffect transition="in" filter="fade">
                                      <p:cBhvr>
                                        <p:cTn id="12" dur="500"/>
                                        <p:tgtEl>
                                          <p:spTgt spid="11059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0594">
                                            <p:txEl>
                                              <p:pRg st="4" end="4"/>
                                            </p:txEl>
                                          </p:spTgt>
                                        </p:tgtEl>
                                        <p:attrNameLst>
                                          <p:attrName>style.visibility</p:attrName>
                                        </p:attrNameLst>
                                      </p:cBhvr>
                                      <p:to>
                                        <p:strVal val="visible"/>
                                      </p:to>
                                    </p:set>
                                    <p:animEffect transition="in" filter="fade">
                                      <p:cBhvr>
                                        <p:cTn id="17" dur="500"/>
                                        <p:tgtEl>
                                          <p:spTgt spid="11059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0594">
                                            <p:txEl>
                                              <p:pRg st="6" end="6"/>
                                            </p:txEl>
                                          </p:spTgt>
                                        </p:tgtEl>
                                        <p:attrNameLst>
                                          <p:attrName>style.visibility</p:attrName>
                                        </p:attrNameLst>
                                      </p:cBhvr>
                                      <p:to>
                                        <p:strVal val="visible"/>
                                      </p:to>
                                    </p:set>
                                    <p:animEffect transition="in" filter="fade">
                                      <p:cBhvr>
                                        <p:cTn id="22" dur="500"/>
                                        <p:tgtEl>
                                          <p:spTgt spid="11059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0594">
                                            <p:txEl>
                                              <p:pRg st="8" end="8"/>
                                            </p:txEl>
                                          </p:spTgt>
                                        </p:tgtEl>
                                        <p:attrNameLst>
                                          <p:attrName>style.visibility</p:attrName>
                                        </p:attrNameLst>
                                      </p:cBhvr>
                                      <p:to>
                                        <p:strVal val="visible"/>
                                      </p:to>
                                    </p:set>
                                    <p:animEffect transition="in" filter="fade">
                                      <p:cBhvr>
                                        <p:cTn id="27" dur="500"/>
                                        <p:tgtEl>
                                          <p:spTgt spid="11059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4" grpId="0" build="p" bldLvl="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9FAF3-EFFB-4557-A281-E5538109C5AC}"/>
              </a:ext>
            </a:extLst>
          </p:cNvPr>
          <p:cNvSpPr>
            <a:spLocks noGrp="1"/>
          </p:cNvSpPr>
          <p:nvPr>
            <p:ph type="title"/>
          </p:nvPr>
        </p:nvSpPr>
        <p:spPr>
          <a:xfrm>
            <a:off x="912628" y="1534594"/>
            <a:ext cx="6870405" cy="1325563"/>
          </a:xfrm>
        </p:spPr>
        <p:txBody>
          <a:bodyPr>
            <a:normAutofit fontScale="90000"/>
          </a:bodyPr>
          <a:lstStyle/>
          <a:p>
            <a:r>
              <a:rPr lang="en-US" altLang="en-US" dirty="0">
                <a:latin typeface="Arial" panose="020B0604020202020204" pitchFamily="34" charset="0"/>
              </a:rPr>
              <a:t>The Mission of the Church is the Mission of Christ…</a:t>
            </a:r>
            <a:br>
              <a:rPr lang="en-US" altLang="en-US" dirty="0">
                <a:latin typeface="Arial" panose="020B0604020202020204" pitchFamily="34" charset="0"/>
              </a:rPr>
            </a:br>
            <a:endParaRPr lang="en-AU" dirty="0"/>
          </a:p>
        </p:txBody>
      </p:sp>
      <p:sp>
        <p:nvSpPr>
          <p:cNvPr id="3" name="Content Placeholder 2">
            <a:extLst>
              <a:ext uri="{FF2B5EF4-FFF2-40B4-BE49-F238E27FC236}">
                <a16:creationId xmlns:a16="http://schemas.microsoft.com/office/drawing/2014/main" id="{F4099D3E-D309-4DF5-B310-44D9BBC91A12}"/>
              </a:ext>
            </a:extLst>
          </p:cNvPr>
          <p:cNvSpPr>
            <a:spLocks noGrp="1"/>
          </p:cNvSpPr>
          <p:nvPr>
            <p:ph idx="1"/>
          </p:nvPr>
        </p:nvSpPr>
        <p:spPr>
          <a:xfrm>
            <a:off x="838200" y="2860157"/>
            <a:ext cx="10515600" cy="3316805"/>
          </a:xfrm>
        </p:spPr>
        <p:txBody>
          <a:bodyPr/>
          <a:lstStyle/>
          <a:p>
            <a:pPr marL="400050" indent="-400050">
              <a:buFontTx/>
              <a:buAutoNum type="arabicPeriod"/>
            </a:pPr>
            <a:r>
              <a:rPr lang="en-US" altLang="en-US" dirty="0">
                <a:latin typeface="Arial" panose="020B0604020202020204" pitchFamily="34" charset="0"/>
              </a:rPr>
              <a:t>To proclaim the Good News of the Kingdom of God</a:t>
            </a:r>
            <a:r>
              <a:rPr lang="en-AU" altLang="en-US" dirty="0">
                <a:latin typeface="Arial" panose="020B0604020202020204" pitchFamily="34" charset="0"/>
              </a:rPr>
              <a:t> </a:t>
            </a:r>
          </a:p>
          <a:p>
            <a:pPr marL="400050" indent="-400050">
              <a:buFontTx/>
              <a:buAutoNum type="arabicPeriod"/>
            </a:pPr>
            <a:r>
              <a:rPr lang="en-US" altLang="en-US" dirty="0">
                <a:latin typeface="Arial" panose="020B0604020202020204" pitchFamily="34" charset="0"/>
              </a:rPr>
              <a:t>To teach, </a:t>
            </a:r>
            <a:r>
              <a:rPr lang="en-AU" altLang="en-US" dirty="0">
                <a:latin typeface="Arial" panose="020B0604020202020204" pitchFamily="34" charset="0"/>
              </a:rPr>
              <a:t>baptise</a:t>
            </a:r>
            <a:r>
              <a:rPr lang="en-US" altLang="en-US" dirty="0">
                <a:latin typeface="Arial" panose="020B0604020202020204" pitchFamily="34" charset="0"/>
              </a:rPr>
              <a:t> and nurture new believers</a:t>
            </a:r>
          </a:p>
          <a:p>
            <a:pPr marL="400050" indent="-400050">
              <a:buFontTx/>
              <a:buAutoNum type="arabicPeriod"/>
            </a:pPr>
            <a:r>
              <a:rPr lang="en-US" altLang="en-US" dirty="0">
                <a:latin typeface="Arial" panose="020B0604020202020204" pitchFamily="34" charset="0"/>
              </a:rPr>
              <a:t>To respond to human need by loving service</a:t>
            </a:r>
            <a:endParaRPr lang="en-AU" altLang="en-US" dirty="0">
              <a:latin typeface="Arial" panose="020B0604020202020204" pitchFamily="34" charset="0"/>
            </a:endParaRPr>
          </a:p>
          <a:p>
            <a:pPr marL="400050" indent="-400050">
              <a:buFontTx/>
              <a:buAutoNum type="arabicPeriod"/>
            </a:pPr>
            <a:r>
              <a:rPr lang="en-US" altLang="en-US" dirty="0">
                <a:latin typeface="Arial" panose="020B0604020202020204" pitchFamily="34" charset="0"/>
              </a:rPr>
              <a:t>To seek to transform unjust structures in society</a:t>
            </a:r>
            <a:endParaRPr lang="en-AU" altLang="en-US" dirty="0">
              <a:latin typeface="Arial" panose="020B0604020202020204" pitchFamily="34" charset="0"/>
            </a:endParaRPr>
          </a:p>
          <a:p>
            <a:pPr marL="400050" indent="-400050">
              <a:buFontTx/>
              <a:buAutoNum type="arabicPeriod"/>
            </a:pPr>
            <a:r>
              <a:rPr lang="en-US" altLang="en-US" dirty="0">
                <a:latin typeface="Arial" panose="020B0604020202020204" pitchFamily="34" charset="0"/>
              </a:rPr>
              <a:t>To strive to safeguard the integrity of creation, and sustain and renew the life of the earth.</a:t>
            </a:r>
          </a:p>
          <a:p>
            <a:endParaRPr lang="en-AU" dirty="0"/>
          </a:p>
        </p:txBody>
      </p:sp>
      <p:sp>
        <p:nvSpPr>
          <p:cNvPr id="4" name="Rectangle 12">
            <a:extLst>
              <a:ext uri="{FF2B5EF4-FFF2-40B4-BE49-F238E27FC236}">
                <a16:creationId xmlns:a16="http://schemas.microsoft.com/office/drawing/2014/main" id="{64A6BA2D-5F2F-4C54-8188-9ACBE39EF636}"/>
              </a:ext>
            </a:extLst>
          </p:cNvPr>
          <p:cNvSpPr>
            <a:spLocks noChangeArrowheads="1"/>
          </p:cNvSpPr>
          <p:nvPr/>
        </p:nvSpPr>
        <p:spPr bwMode="auto">
          <a:xfrm>
            <a:off x="0" y="1191"/>
            <a:ext cx="325294" cy="685601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AU" sz="1350"/>
          </a:p>
        </p:txBody>
      </p:sp>
      <p:sp>
        <p:nvSpPr>
          <p:cNvPr id="5" name="Rectangle 4">
            <a:extLst>
              <a:ext uri="{FF2B5EF4-FFF2-40B4-BE49-F238E27FC236}">
                <a16:creationId xmlns:a16="http://schemas.microsoft.com/office/drawing/2014/main" id="{D9AF270C-7CE8-4E8E-94C0-8EB140FEA105}"/>
              </a:ext>
            </a:extLst>
          </p:cNvPr>
          <p:cNvSpPr/>
          <p:nvPr/>
        </p:nvSpPr>
        <p:spPr>
          <a:xfrm>
            <a:off x="1252870" y="6391295"/>
            <a:ext cx="5521842" cy="369332"/>
          </a:xfrm>
          <a:prstGeom prst="rect">
            <a:avLst/>
          </a:prstGeom>
        </p:spPr>
        <p:txBody>
          <a:bodyPr wrap="square">
            <a:spAutoFit/>
          </a:bodyPr>
          <a:lstStyle/>
          <a:p>
            <a:r>
              <a:rPr lang="en-AU" dirty="0"/>
              <a:t>www.anglicancommunion.org/mission/marks-of-mission</a:t>
            </a:r>
          </a:p>
        </p:txBody>
      </p:sp>
      <p:pic>
        <p:nvPicPr>
          <p:cNvPr id="7" name="Graphic 6">
            <a:extLst>
              <a:ext uri="{FF2B5EF4-FFF2-40B4-BE49-F238E27FC236}">
                <a16:creationId xmlns:a16="http://schemas.microsoft.com/office/drawing/2014/main" id="{07409581-B887-4BC3-AE09-45720715CA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93929" y="-105717"/>
            <a:ext cx="4124913" cy="3879997"/>
          </a:xfrm>
          <a:prstGeom prst="rect">
            <a:avLst/>
          </a:prstGeom>
        </p:spPr>
      </p:pic>
    </p:spTree>
    <p:extLst>
      <p:ext uri="{BB962C8B-B14F-4D97-AF65-F5344CB8AC3E}">
        <p14:creationId xmlns:p14="http://schemas.microsoft.com/office/powerpoint/2010/main" val="375655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348</TotalTime>
  <Words>1174</Words>
  <Application>Microsoft Office PowerPoint</Application>
  <PresentationFormat>Widescreen</PresentationFormat>
  <Paragraphs>102</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PowerPoint Presentation</vt:lpstr>
      <vt:lpstr>Reformation origin?</vt:lpstr>
      <vt:lpstr>the encounter with God</vt:lpstr>
      <vt:lpstr>For Anglicans, how can God be known? </vt:lpstr>
      <vt:lpstr>PowerPoint Presentation</vt:lpstr>
      <vt:lpstr>PowerPoint Presentation</vt:lpstr>
      <vt:lpstr>PowerPoint Presentation</vt:lpstr>
      <vt:lpstr>Theology:  Creation and incarnation</vt:lpstr>
      <vt:lpstr>The Mission of the Church is the Mission of Christ… </vt:lpstr>
      <vt:lpstr>The Anglican ethos can play out in a myriad of ways in schools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Anglican?</dc:title>
  <dc:creator>Jonathan Sargeant</dc:creator>
  <cp:lastModifiedBy>Jonathan Sargeant</cp:lastModifiedBy>
  <cp:revision>26</cp:revision>
  <dcterms:created xsi:type="dcterms:W3CDTF">2020-08-19T01:48:13Z</dcterms:created>
  <dcterms:modified xsi:type="dcterms:W3CDTF">2020-08-20T01:23:44Z</dcterms:modified>
</cp:coreProperties>
</file>