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9" r:id="rId1"/>
  </p:sldMasterIdLst>
  <p:notesMasterIdLst>
    <p:notesMasterId r:id="rId25"/>
  </p:notesMasterIdLst>
  <p:handoutMasterIdLst>
    <p:handoutMasterId r:id="rId26"/>
  </p:handoutMasterIdLst>
  <p:sldIdLst>
    <p:sldId id="312" r:id="rId2"/>
    <p:sldId id="282" r:id="rId3"/>
    <p:sldId id="297" r:id="rId4"/>
    <p:sldId id="298" r:id="rId5"/>
    <p:sldId id="299" r:id="rId6"/>
    <p:sldId id="300" r:id="rId7"/>
    <p:sldId id="301" r:id="rId8"/>
    <p:sldId id="308" r:id="rId9"/>
    <p:sldId id="294" r:id="rId10"/>
    <p:sldId id="261" r:id="rId11"/>
    <p:sldId id="314" r:id="rId12"/>
    <p:sldId id="306" r:id="rId13"/>
    <p:sldId id="264" r:id="rId14"/>
    <p:sldId id="286" r:id="rId15"/>
    <p:sldId id="266" r:id="rId16"/>
    <p:sldId id="295" r:id="rId17"/>
    <p:sldId id="268" r:id="rId18"/>
    <p:sldId id="270" r:id="rId19"/>
    <p:sldId id="271" r:id="rId20"/>
    <p:sldId id="272" r:id="rId21"/>
    <p:sldId id="296"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9" d="100"/>
          <a:sy n="79" d="100"/>
        </p:scale>
        <p:origin x="259"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2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r>
              <a:rPr lang="en-AU"/>
              <a:t>    </a:t>
            </a:r>
          </a:p>
        </p:txBody>
      </p:sp>
      <p:sp>
        <p:nvSpPr>
          <p:cNvPr id="522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r>
              <a:rPr lang="en-AU"/>
              <a:t>    </a:t>
            </a:r>
          </a:p>
        </p:txBody>
      </p:sp>
      <p:sp>
        <p:nvSpPr>
          <p:cNvPr id="522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r>
              <a:rPr lang="en-AU"/>
              <a:t>    </a:t>
            </a:r>
          </a:p>
        </p:txBody>
      </p:sp>
      <p:sp>
        <p:nvSpPr>
          <p:cNvPr id="5222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F66111F-7429-4E2B-BBFD-7309C2359443}" type="slidenum">
              <a:rPr lang="en-AU"/>
              <a:pPr>
                <a:defRPr/>
              </a:pPr>
              <a:t>‹#›</a:t>
            </a:fld>
            <a:r>
              <a:rPr lang="en-AU"/>
              <a:t>    </a:t>
            </a:r>
          </a:p>
        </p:txBody>
      </p:sp>
    </p:spTree>
    <p:extLst>
      <p:ext uri="{BB962C8B-B14F-4D97-AF65-F5344CB8AC3E}">
        <p14:creationId xmlns:p14="http://schemas.microsoft.com/office/powerpoint/2010/main" val="2625959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r>
              <a:rPr lang="en-AU"/>
              <a:t>    </a:t>
            </a:r>
          </a:p>
        </p:txBody>
      </p:sp>
      <p:sp>
        <p:nvSpPr>
          <p:cNvPr id="430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r>
              <a:rPr lang="en-AU"/>
              <a:t>    </a:t>
            </a:r>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914400" y="4343400"/>
            <a:ext cx="5029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0"/>
            <a:r>
              <a:rPr lang="en-AU" noProof="0"/>
              <a:t>Second level</a:t>
            </a:r>
          </a:p>
          <a:p>
            <a:pPr lvl="0"/>
            <a:r>
              <a:rPr lang="en-AU" noProof="0"/>
              <a:t>Third level</a:t>
            </a:r>
          </a:p>
          <a:p>
            <a:pPr lvl="0"/>
            <a:r>
              <a:rPr lang="en-AU" noProof="0"/>
              <a:t>Fourth level</a:t>
            </a:r>
          </a:p>
          <a:p>
            <a:pPr lvl="0"/>
            <a:r>
              <a:rPr lang="en-AU" noProof="0"/>
              <a:t>Fifth level</a:t>
            </a:r>
          </a:p>
        </p:txBody>
      </p:sp>
      <p:sp>
        <p:nvSpPr>
          <p:cNvPr id="43015" name="Rectangle 7"/>
          <p:cNvSpPr>
            <a:spLocks noGrp="1" noChangeArrowheads="1"/>
          </p:cNvSpPr>
          <p:nvPr>
            <p:ph type="sldNum" sz="quarter" idx="5"/>
          </p:nvPr>
        </p:nvSpPr>
        <p:spPr bwMode="auto">
          <a:xfrm>
            <a:off x="3505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r>
              <a:rPr lang="en-AU"/>
              <a:t>    </a:t>
            </a:r>
          </a:p>
        </p:txBody>
      </p:sp>
      <p:sp>
        <p:nvSpPr>
          <p:cNvPr id="41991" name="Rectangle 9"/>
          <p:cNvSpPr>
            <a:spLocks noChangeArrowheads="1"/>
          </p:cNvSpPr>
          <p:nvPr/>
        </p:nvSpPr>
        <p:spPr bwMode="auto">
          <a:xfrm>
            <a:off x="6096000" y="8763000"/>
            <a:ext cx="361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1C741B1E-B5B5-41A3-A2C9-2DAA7D63C87B}" type="slidenum">
              <a:rPr lang="en-AU" sz="1200"/>
              <a:pPr/>
              <a:t>‹#›</a:t>
            </a:fld>
            <a:endParaRPr lang="en-US" sz="1200"/>
          </a:p>
        </p:txBody>
      </p:sp>
    </p:spTree>
    <p:extLst>
      <p:ext uri="{BB962C8B-B14F-4D97-AF65-F5344CB8AC3E}">
        <p14:creationId xmlns:p14="http://schemas.microsoft.com/office/powerpoint/2010/main" val="35341466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78A65D-0D59-004D-95AD-D648AB28A181}" type="slidenum">
              <a:rPr lang="en-US" smtClean="0"/>
              <a:t>1</a:t>
            </a:fld>
            <a:endParaRPr lang="en-US" dirty="0"/>
          </a:p>
        </p:txBody>
      </p:sp>
    </p:spTree>
    <p:extLst>
      <p:ext uri="{BB962C8B-B14F-4D97-AF65-F5344CB8AC3E}">
        <p14:creationId xmlns:p14="http://schemas.microsoft.com/office/powerpoint/2010/main" val="4269460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Concepts then ‘logo’ letters</a:t>
            </a:r>
          </a:p>
        </p:txBody>
      </p:sp>
      <p:sp>
        <p:nvSpPr>
          <p:cNvPr id="4" name="Slide Number Placeholder 3"/>
          <p:cNvSpPr>
            <a:spLocks noGrp="1"/>
          </p:cNvSpPr>
          <p:nvPr>
            <p:ph type="sldNum" sz="quarter" idx="10"/>
          </p:nvPr>
        </p:nvSpPr>
        <p:spPr/>
        <p:txBody>
          <a:bodyPr/>
          <a:lstStyle/>
          <a:p>
            <a:fld id="{92BDB859-EC6B-4DC5-BA15-48C67679ED60}" type="slidenum">
              <a:rPr lang="en-AU" smtClean="0"/>
              <a:pPr/>
              <a:t>11</a:t>
            </a:fld>
            <a:endParaRPr lang="en-AU"/>
          </a:p>
        </p:txBody>
      </p:sp>
    </p:spTree>
    <p:extLst>
      <p:ext uri="{BB962C8B-B14F-4D97-AF65-F5344CB8AC3E}">
        <p14:creationId xmlns:p14="http://schemas.microsoft.com/office/powerpoint/2010/main" val="394337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2227"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2228" name="Rectangle 2"/>
          <p:cNvSpPr>
            <a:spLocks noGrp="1" noRot="1" noChangeAspect="1" noChangeArrowheads="1" noTextEdit="1"/>
          </p:cNvSpPr>
          <p:nvPr>
            <p:ph type="sldImg"/>
          </p:nvPr>
        </p:nvSpPr>
        <p:spPr>
          <a:xfrm>
            <a:off x="1343025" y="685800"/>
            <a:ext cx="5010150" cy="2819400"/>
          </a:xfrm>
          <a:ln/>
        </p:spPr>
      </p:sp>
      <p:sp>
        <p:nvSpPr>
          <p:cNvPr id="52229" name="Rectangle 3"/>
          <p:cNvSpPr>
            <a:spLocks noGrp="1" noChangeArrowheads="1"/>
          </p:cNvSpPr>
          <p:nvPr>
            <p:ph type="body" idx="1"/>
          </p:nvPr>
        </p:nvSpPr>
        <p:spPr>
          <a:xfrm>
            <a:off x="609600" y="3733800"/>
            <a:ext cx="5638800" cy="4419600"/>
          </a:xfrm>
          <a:noFill/>
        </p:spPr>
        <p:txBody>
          <a:bodyPr/>
          <a:lstStyle/>
          <a:p>
            <a:pPr marL="285750" indent="-285750"/>
            <a:r>
              <a:rPr lang="en-AU">
                <a:latin typeface="Abadi MT Condensed Extra Bold" pitchFamily="34" charset="0"/>
              </a:rPr>
              <a:t>(C)	CHALLENGES TO RELIGIOUS DISCUSSION</a:t>
            </a:r>
          </a:p>
          <a:p>
            <a:pPr marL="285750" indent="-285750"/>
            <a:endParaRPr lang="en-AU">
              <a:latin typeface="Abadi MT Condensed Extra Bold" pitchFamily="34" charset="0"/>
            </a:endParaRPr>
          </a:p>
          <a:p>
            <a:pPr marL="285750" indent="-285750">
              <a:buSzPct val="75000"/>
              <a:buFont typeface="Wingdings 2" pitchFamily="18" charset="2"/>
              <a:buChar char="¡"/>
            </a:pPr>
            <a:r>
              <a:rPr lang="en-AU" sz="1000">
                <a:latin typeface="Lucida Bright" pitchFamily="18" charset="0"/>
              </a:rPr>
              <a:t>Explain that now we will move onto some other language issues in religious education.</a:t>
            </a:r>
          </a:p>
          <a:p>
            <a:pPr marL="285750" indent="-285750">
              <a:buSzPct val="75000"/>
              <a:buFont typeface="Wingdings 2" pitchFamily="18" charset="2"/>
              <a:buNone/>
            </a:pPr>
            <a:r>
              <a:rPr lang="en-AU" sz="1000" i="1">
                <a:latin typeface="Lucida Bright" pitchFamily="18" charset="0"/>
              </a:rPr>
              <a:t>	Question:</a:t>
            </a:r>
            <a:r>
              <a:rPr lang="en-AU" sz="1000">
                <a:latin typeface="Lucida Bright" pitchFamily="18" charset="0"/>
              </a:rPr>
              <a:t>  “You are at a dinner or a party.  What is it not considered polite to talk about?”</a:t>
            </a:r>
          </a:p>
          <a:p>
            <a:pPr marL="285750" indent="-285750"/>
            <a:r>
              <a:rPr lang="en-AU" sz="1000">
                <a:latin typeface="Lucida Bright" pitchFamily="18" charset="0"/>
              </a:rPr>
              <a:t>	</a:t>
            </a:r>
            <a:r>
              <a:rPr lang="en-AU" sz="1000" i="1">
                <a:latin typeface="Lucida Bright" pitchFamily="18" charset="0"/>
              </a:rPr>
              <a:t>Answers:</a:t>
            </a:r>
            <a:r>
              <a:rPr lang="en-AU" sz="1000">
                <a:latin typeface="Lucida Bright" pitchFamily="18" charset="0"/>
              </a:rPr>
              <a:t>	Religion, Politics.</a:t>
            </a:r>
          </a:p>
          <a:p>
            <a:pPr marL="285750" indent="-285750"/>
            <a:r>
              <a:rPr lang="en-AU" sz="1000">
                <a:latin typeface="Lucida Bright" pitchFamily="18" charset="0"/>
              </a:rPr>
              <a:t>	</a:t>
            </a:r>
            <a:r>
              <a:rPr lang="en-AU" sz="1000" i="1">
                <a:latin typeface="Lucida Bright" pitchFamily="18" charset="0"/>
              </a:rPr>
              <a:t>Question:</a:t>
            </a:r>
            <a:r>
              <a:rPr lang="en-AU" sz="1000">
                <a:latin typeface="Lucida Bright" pitchFamily="18" charset="0"/>
              </a:rPr>
              <a:t>	Why is this so?</a:t>
            </a:r>
          </a:p>
          <a:p>
            <a:pPr marL="285750" indent="-285750"/>
            <a:r>
              <a:rPr lang="en-AU" sz="1000">
                <a:latin typeface="Lucida Bright" pitchFamily="18" charset="0"/>
              </a:rPr>
              <a:t>	Elicit responses and list on board or OHT. </a:t>
            </a:r>
          </a:p>
          <a:p>
            <a:pPr marL="285750" indent="-285750"/>
            <a:endParaRPr lang="en-AU" sz="1000">
              <a:latin typeface="Lucida Bright" pitchFamily="18" charset="0"/>
            </a:endParaRPr>
          </a:p>
          <a:p>
            <a:pPr marL="285750" indent="-285750">
              <a:buSzPct val="75000"/>
              <a:buFont typeface="Wingdings 2" pitchFamily="18" charset="2"/>
              <a:buChar char="¡"/>
            </a:pPr>
            <a:r>
              <a:rPr lang="en-AU" sz="1000">
                <a:latin typeface="Lucida Bright" pitchFamily="18" charset="0"/>
              </a:rPr>
              <a:t>Summarise from the collected answers of the group using the OHT.</a:t>
            </a:r>
          </a:p>
          <a:p>
            <a:pPr marL="762000" lvl="1">
              <a:buSzPct val="75000"/>
              <a:buFont typeface="Wingdings 2" pitchFamily="18" charset="2"/>
              <a:buChar char="¡"/>
            </a:pPr>
            <a:r>
              <a:rPr lang="en-AU" sz="1000">
                <a:latin typeface="Lucida Bright" pitchFamily="18" charset="0"/>
              </a:rPr>
              <a:t>Clash of belief systems</a:t>
            </a:r>
          </a:p>
          <a:p>
            <a:pPr marL="762000" lvl="1">
              <a:buSzPct val="75000"/>
              <a:buFont typeface="Wingdings 2" pitchFamily="18" charset="2"/>
              <a:buChar char="¡"/>
            </a:pPr>
            <a:r>
              <a:rPr lang="en-AU" sz="1000">
                <a:latin typeface="Lucida Bright" pitchFamily="18" charset="0"/>
              </a:rPr>
              <a:t>Desire to convince others and change their opinions</a:t>
            </a:r>
          </a:p>
          <a:p>
            <a:pPr marL="762000" lvl="1">
              <a:buSzPct val="75000"/>
              <a:buFont typeface="Wingdings 2" pitchFamily="18" charset="2"/>
              <a:buChar char="¡"/>
            </a:pPr>
            <a:r>
              <a:rPr lang="en-AU" sz="1000">
                <a:latin typeface="Lucida Bright" pitchFamily="18" charset="0"/>
              </a:rPr>
              <a:t>Feelings of threat.</a:t>
            </a:r>
          </a:p>
          <a:p>
            <a:pPr marL="285750" indent="-285750"/>
            <a:endParaRPr lang="en-AU" sz="1000">
              <a:latin typeface="Lucida Bright" pitchFamily="18" charset="0"/>
            </a:endParaRPr>
          </a:p>
          <a:p>
            <a:pPr marL="285750" indent="-285750">
              <a:buSzPct val="75000"/>
              <a:buFont typeface="Wingdings 2" pitchFamily="18" charset="2"/>
              <a:buChar char="¡"/>
            </a:pPr>
            <a:r>
              <a:rPr lang="en-AU" sz="1000" i="1">
                <a:latin typeface="Lucida Bright" pitchFamily="18" charset="0"/>
              </a:rPr>
              <a:t>Question:</a:t>
            </a:r>
            <a:r>
              <a:rPr lang="en-AU" sz="1000">
                <a:latin typeface="Lucida Bright" pitchFamily="18" charset="0"/>
              </a:rPr>
              <a:t>  “How would you feel if you were made to listen to someone trying to change your opinion in a current political debate and were powerless to escape?”</a:t>
            </a:r>
          </a:p>
          <a:p>
            <a:pPr marL="285750" indent="-285750"/>
            <a:r>
              <a:rPr lang="en-AU" sz="1000">
                <a:latin typeface="Lucida Bright" pitchFamily="18" charset="0"/>
              </a:rPr>
              <a:t>	(</a:t>
            </a:r>
            <a:r>
              <a:rPr lang="en-AU" sz="1000" i="1">
                <a:latin typeface="Lucida Bright" pitchFamily="18" charset="0"/>
              </a:rPr>
              <a:t>Remember, the point here is not to get into a debate on this subject but to plug into the </a:t>
            </a:r>
            <a:r>
              <a:rPr lang="en-AU" sz="1000" b="1" i="1">
                <a:latin typeface="Lucida Bright" pitchFamily="18" charset="0"/>
              </a:rPr>
              <a:t>feelings</a:t>
            </a:r>
            <a:r>
              <a:rPr lang="en-AU" sz="1000" i="1">
                <a:latin typeface="Lucida Bright" pitchFamily="18" charset="0"/>
              </a:rPr>
              <a:t> involved</a:t>
            </a:r>
            <a:r>
              <a:rPr lang="en-AU" sz="1000">
                <a:latin typeface="Lucida Bright" pitchFamily="18" charset="0"/>
              </a:rPr>
              <a:t>.)</a:t>
            </a:r>
          </a:p>
          <a:p>
            <a:pPr marL="285750" indent="-285750"/>
            <a:endParaRPr lang="en-AU" sz="1000">
              <a:latin typeface="Lucida Bright" pitchFamily="18" charset="0"/>
            </a:endParaRPr>
          </a:p>
          <a:p>
            <a:pPr marL="285750" indent="-285750">
              <a:buSzPct val="75000"/>
              <a:buFont typeface="Wingdings 2" pitchFamily="18" charset="2"/>
              <a:buChar char="¡"/>
            </a:pPr>
            <a:r>
              <a:rPr lang="en-AU" sz="1000">
                <a:latin typeface="Lucida Bright" pitchFamily="18" charset="0"/>
              </a:rPr>
              <a:t>Highlight the point that these considerations have some special messages for us as religious education teachers in terms of the language we use in RE classes.</a:t>
            </a:r>
          </a:p>
        </p:txBody>
      </p:sp>
    </p:spTree>
    <p:extLst>
      <p:ext uri="{BB962C8B-B14F-4D97-AF65-F5344CB8AC3E}">
        <p14:creationId xmlns:p14="http://schemas.microsoft.com/office/powerpoint/2010/main" val="146005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3251"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3252" name="Rectangle 2"/>
          <p:cNvSpPr>
            <a:spLocks noGrp="1" noRot="1" noChangeAspect="1" noChangeArrowheads="1" noTextEdit="1"/>
          </p:cNvSpPr>
          <p:nvPr>
            <p:ph type="sldImg"/>
          </p:nvPr>
        </p:nvSpPr>
        <p:spPr>
          <a:xfrm>
            <a:off x="381000" y="685800"/>
            <a:ext cx="6096000" cy="3429000"/>
          </a:xfrm>
          <a:ln/>
        </p:spPr>
      </p:sp>
      <p:sp>
        <p:nvSpPr>
          <p:cNvPr id="53253" name="Rectangle 3"/>
          <p:cNvSpPr>
            <a:spLocks noGrp="1" noChangeArrowheads="1"/>
          </p:cNvSpPr>
          <p:nvPr>
            <p:ph type="body" idx="1"/>
          </p:nvPr>
        </p:nvSpPr>
        <p:spPr>
          <a:xfrm>
            <a:off x="914400" y="4648200"/>
            <a:ext cx="5029200" cy="4267200"/>
          </a:xfrm>
          <a:noFill/>
        </p:spPr>
        <p:txBody>
          <a:bodyPr/>
          <a:lstStyle/>
          <a:p>
            <a:pPr marL="285750" indent="-285750"/>
            <a:r>
              <a:rPr lang="en-AU">
                <a:latin typeface="Abadi MT Condensed Extra Bold" pitchFamily="34" charset="0"/>
              </a:rPr>
              <a:t>(D)	THE NEED FOR EFFECTIVE LANGUAGE</a:t>
            </a:r>
          </a:p>
          <a:p>
            <a:pPr marL="285750" indent="-285750"/>
            <a:endParaRPr lang="en-AU" sz="1000">
              <a:latin typeface="Lucida Bright" pitchFamily="18" charset="0"/>
            </a:endParaRPr>
          </a:p>
          <a:p>
            <a:pPr marL="285750" indent="-285750">
              <a:buSzPct val="75000"/>
              <a:buFont typeface="Wingdings 2" pitchFamily="18" charset="2"/>
              <a:buChar char="¡"/>
            </a:pPr>
            <a:r>
              <a:rPr lang="en-AU" sz="1000">
                <a:latin typeface="Lucida Bright" pitchFamily="18" charset="0"/>
              </a:rPr>
              <a:t>Emphasise that the challenge we face in doing religious education in our schools is finding and using words and language which achieve the bulletted statements on the slide.</a:t>
            </a:r>
          </a:p>
          <a:p>
            <a:pPr marL="285750" indent="-285750">
              <a:buSzPct val="75000"/>
              <a:buFont typeface="Wingdings 2" pitchFamily="18" charset="2"/>
              <a:buChar char="¡"/>
            </a:pPr>
            <a:r>
              <a:rPr lang="en-AU" sz="1000">
                <a:latin typeface="Lucida Bright" pitchFamily="18" charset="0"/>
              </a:rPr>
              <a:t>Lead people through the statements, and the conclusion of the list on the next slide.</a:t>
            </a:r>
          </a:p>
          <a:p>
            <a:pPr marL="285750" indent="-285750"/>
            <a:endParaRPr lang="en-AU" sz="1000">
              <a:latin typeface="Lucida Bright" pitchFamily="18" charset="0"/>
            </a:endParaRPr>
          </a:p>
          <a:p>
            <a:pPr marL="285750" indent="-285750"/>
            <a:r>
              <a:rPr lang="en-AU" sz="1000" i="1">
                <a:latin typeface="Lucida Bright" pitchFamily="18" charset="0"/>
              </a:rPr>
              <a:t>NB:  Dialogue is emphasised here over a monologue style in which --</a:t>
            </a:r>
          </a:p>
          <a:p>
            <a:pPr marL="285750" indent="-285750"/>
            <a:r>
              <a:rPr lang="en-AU" sz="1000" i="1">
                <a:latin typeface="Lucida Bright" pitchFamily="18" charset="0"/>
              </a:rPr>
              <a:t>	a. The teacher predominantly talks</a:t>
            </a:r>
          </a:p>
          <a:p>
            <a:pPr marL="285750" indent="-285750"/>
            <a:r>
              <a:rPr lang="en-AU" sz="1000" i="1">
                <a:latin typeface="Lucida Bright" pitchFamily="18" charset="0"/>
              </a:rPr>
              <a:t>	b. Only the teacher’s ideas are considered.</a:t>
            </a:r>
          </a:p>
        </p:txBody>
      </p:sp>
    </p:spTree>
    <p:extLst>
      <p:ext uri="{BB962C8B-B14F-4D97-AF65-F5344CB8AC3E}">
        <p14:creationId xmlns:p14="http://schemas.microsoft.com/office/powerpoint/2010/main" val="428697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4275"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4276" name="Rectangle 2"/>
          <p:cNvSpPr>
            <a:spLocks noGrp="1" noRot="1" noChangeAspect="1" noChangeArrowheads="1" noTextEdit="1"/>
          </p:cNvSpPr>
          <p:nvPr>
            <p:ph type="sldImg"/>
          </p:nvPr>
        </p:nvSpPr>
        <p:spPr>
          <a:xfrm>
            <a:off x="1782763" y="533400"/>
            <a:ext cx="3521075" cy="1981200"/>
          </a:xfrm>
          <a:ln/>
        </p:spPr>
      </p:sp>
      <p:sp>
        <p:nvSpPr>
          <p:cNvPr id="54277" name="Rectangle 3"/>
          <p:cNvSpPr>
            <a:spLocks noGrp="1" noChangeArrowheads="1"/>
          </p:cNvSpPr>
          <p:nvPr>
            <p:ph type="body" idx="1"/>
          </p:nvPr>
        </p:nvSpPr>
        <p:spPr>
          <a:xfrm>
            <a:off x="533400" y="2590800"/>
            <a:ext cx="5791200" cy="5791200"/>
          </a:xfrm>
          <a:noFill/>
        </p:spPr>
        <p:txBody>
          <a:bodyPr/>
          <a:lstStyle/>
          <a:p>
            <a:pPr marL="285750" indent="-285750"/>
            <a:r>
              <a:rPr lang="en-AU">
                <a:latin typeface="Abadi MT Condensed Extra Bold" pitchFamily="34" charset="0"/>
              </a:rPr>
              <a:t>(E)	SOME CRITICISMS OF RE TEACHERS</a:t>
            </a:r>
            <a:endParaRPr lang="en-AU" sz="1100">
              <a:latin typeface="Tahoma" charset="0"/>
            </a:endParaRPr>
          </a:p>
          <a:p>
            <a:pPr marL="285750" indent="-285750">
              <a:buSzPct val="75000"/>
              <a:buFont typeface="Wingdings 2" pitchFamily="18" charset="2"/>
              <a:buChar char="¡"/>
            </a:pPr>
            <a:r>
              <a:rPr lang="en-AU" sz="1000">
                <a:latin typeface="Lucida Bright" pitchFamily="18" charset="0"/>
              </a:rPr>
              <a:t>Highlight the two statements on the slide that students frequently make about RE teachers, which are seemingly contradictory. </a:t>
            </a:r>
          </a:p>
          <a:p>
            <a:pPr marL="285750" indent="-285750">
              <a:buSzPct val="75000"/>
              <a:buFont typeface="Wingdings 2" pitchFamily="18" charset="2"/>
              <a:buChar char="¡"/>
            </a:pPr>
            <a:r>
              <a:rPr lang="en-AU" sz="1000">
                <a:latin typeface="Lucida Bright" pitchFamily="18" charset="0"/>
              </a:rPr>
              <a:t>Lead the group to consider these 2 issues --</a:t>
            </a:r>
          </a:p>
          <a:p>
            <a:pPr marL="285750" indent="-285750"/>
            <a:r>
              <a:rPr lang="en-AU" sz="1000">
                <a:latin typeface="Lucida Bright" pitchFamily="18" charset="0"/>
              </a:rPr>
              <a:t>		1.  Facts and beliefs</a:t>
            </a:r>
          </a:p>
          <a:p>
            <a:pPr marL="285750" indent="-285750"/>
            <a:r>
              <a:rPr lang="en-AU" sz="1000">
                <a:latin typeface="Lucida Bright" pitchFamily="18" charset="0"/>
              </a:rPr>
              <a:t>		2.  Presumptive language.</a:t>
            </a:r>
          </a:p>
          <a:p>
            <a:pPr marL="285750" indent="-285750"/>
            <a:endParaRPr lang="en-AU" sz="1000">
              <a:latin typeface="Lucida Bright" pitchFamily="18" charset="0"/>
            </a:endParaRPr>
          </a:p>
          <a:p>
            <a:pPr marL="285750" indent="-285750"/>
            <a:r>
              <a:rPr lang="en-AU">
                <a:latin typeface="Abadi MT Condensed Extra Bold" pitchFamily="34" charset="0"/>
              </a:rPr>
              <a:t>(F)	FACTS AND BELIEFS</a:t>
            </a:r>
            <a:endParaRPr lang="en-AU" sz="1100">
              <a:latin typeface="Tahoma" charset="0"/>
            </a:endParaRPr>
          </a:p>
          <a:p>
            <a:pPr marL="285750" indent="-285750">
              <a:buSzPct val="75000"/>
              <a:buFont typeface="Wingdings 2" pitchFamily="18" charset="2"/>
              <a:buChar char="¡"/>
            </a:pPr>
            <a:r>
              <a:rPr lang="en-AU" sz="1000">
                <a:latin typeface="Lucida Bright" pitchFamily="18" charset="0"/>
              </a:rPr>
              <a:t>Elicit definitions for each from participants and write them on the board.  Important to note here is that a </a:t>
            </a:r>
            <a:r>
              <a:rPr lang="en-AU" sz="1000" i="1">
                <a:latin typeface="Lucida Bright" pitchFamily="18" charset="0"/>
              </a:rPr>
              <a:t>fact</a:t>
            </a:r>
            <a:r>
              <a:rPr lang="en-AU" sz="1000">
                <a:latin typeface="Lucida Bright" pitchFamily="18" charset="0"/>
              </a:rPr>
              <a:t> is something which can be empirically proven, e.g. “There are nine people here in the room”.  If we then said, “The Holy Spirit is here with us as well,” we have stated a</a:t>
            </a:r>
            <a:r>
              <a:rPr lang="en-AU" sz="1000" i="1">
                <a:latin typeface="Lucida Bright" pitchFamily="18" charset="0"/>
              </a:rPr>
              <a:t> belief</a:t>
            </a:r>
            <a:r>
              <a:rPr lang="en-AU" sz="1000">
                <a:latin typeface="Lucida Bright" pitchFamily="18" charset="0"/>
              </a:rPr>
              <a:t>, which cannot be empirically proven.</a:t>
            </a:r>
          </a:p>
          <a:p>
            <a:pPr marL="285750" indent="-285750">
              <a:buSzPct val="75000"/>
              <a:buFont typeface="Wingdings 2" pitchFamily="18" charset="2"/>
              <a:buChar char="¡"/>
            </a:pPr>
            <a:r>
              <a:rPr lang="en-AU" sz="1000">
                <a:latin typeface="Lucida Bright" pitchFamily="18" charset="0"/>
              </a:rPr>
              <a:t>Consider the statements on the </a:t>
            </a:r>
            <a:r>
              <a:rPr lang="en-AU" sz="1000" i="1">
                <a:latin typeface="Lucida Bright" pitchFamily="18" charset="0"/>
              </a:rPr>
              <a:t>Facts or Beliefs?</a:t>
            </a:r>
            <a:r>
              <a:rPr lang="en-AU" sz="1000">
                <a:latin typeface="Lucida Bright" pitchFamily="18" charset="0"/>
              </a:rPr>
              <a:t> worksheet </a:t>
            </a:r>
            <a:r>
              <a:rPr lang="en-AU" sz="1000" i="1">
                <a:latin typeface="Lucida Bright" pitchFamily="18" charset="0"/>
              </a:rPr>
              <a:t>(Appendix 2)</a:t>
            </a:r>
            <a:r>
              <a:rPr lang="en-AU" sz="1000">
                <a:latin typeface="Lucida Bright" pitchFamily="18" charset="0"/>
              </a:rPr>
              <a:t> and indicate whether they are </a:t>
            </a:r>
            <a:r>
              <a:rPr lang="en-AU" sz="1000" b="1">
                <a:latin typeface="Lucida Bright" pitchFamily="18" charset="0"/>
              </a:rPr>
              <a:t>fact-type </a:t>
            </a:r>
            <a:r>
              <a:rPr lang="en-AU" sz="1000">
                <a:latin typeface="Lucida Bright" pitchFamily="18" charset="0"/>
              </a:rPr>
              <a:t>statements or </a:t>
            </a:r>
            <a:r>
              <a:rPr lang="en-AU" sz="1000" b="1">
                <a:latin typeface="Lucida Bright" pitchFamily="18" charset="0"/>
              </a:rPr>
              <a:t>belief-type</a:t>
            </a:r>
            <a:r>
              <a:rPr lang="en-AU" sz="1000">
                <a:latin typeface="Lucida Bright" pitchFamily="18" charset="0"/>
              </a:rPr>
              <a:t> statements.  Participants might do this exercise in small groups.</a:t>
            </a:r>
          </a:p>
          <a:p>
            <a:pPr marL="285750" indent="-285750"/>
            <a:r>
              <a:rPr lang="en-AU" sz="1000">
                <a:latin typeface="Lucida Bright" pitchFamily="18" charset="0"/>
              </a:rPr>
              <a:t>		Statement (c) is an example of Australian Indigenous belief.</a:t>
            </a:r>
          </a:p>
          <a:p>
            <a:pPr marL="285750" indent="-285750"/>
            <a:r>
              <a:rPr lang="en-AU" sz="1000">
                <a:latin typeface="Lucida Bright" pitchFamily="18" charset="0"/>
              </a:rPr>
              <a:t>		Statement (i) is from Hindu teaching.</a:t>
            </a:r>
          </a:p>
          <a:p>
            <a:pPr marL="285750" indent="-285750"/>
            <a:r>
              <a:rPr lang="en-AU" sz="1000">
                <a:latin typeface="Lucida Bright" pitchFamily="18" charset="0"/>
              </a:rPr>
              <a:t>		Statement (j) is from Muslim teaching.</a:t>
            </a:r>
          </a:p>
          <a:p>
            <a:pPr marL="285750" indent="-285750"/>
            <a:r>
              <a:rPr lang="en-AU" sz="1000">
                <a:latin typeface="Lucida Bright" pitchFamily="18" charset="0"/>
              </a:rPr>
              <a:t>	Discuss responses for each statement.  Use the </a:t>
            </a:r>
            <a:r>
              <a:rPr lang="en-AU" sz="1000" i="1">
                <a:latin typeface="Lucida Bright" pitchFamily="18" charset="0"/>
              </a:rPr>
              <a:t>Explanation Sheet</a:t>
            </a:r>
            <a:r>
              <a:rPr lang="en-AU" sz="1000">
                <a:latin typeface="Lucida Bright" pitchFamily="18" charset="0"/>
              </a:rPr>
              <a:t> </a:t>
            </a:r>
            <a:r>
              <a:rPr lang="en-AU" sz="1000" i="1">
                <a:latin typeface="Lucida Bright" pitchFamily="18" charset="0"/>
              </a:rPr>
              <a:t>(Handout 1)</a:t>
            </a:r>
            <a:r>
              <a:rPr lang="en-AU" sz="1000">
                <a:latin typeface="Lucida Bright" pitchFamily="18" charset="0"/>
              </a:rPr>
              <a:t> to aid your discussion.  Point out that participants often find it easier to discern  the status of non-christian statements as beliefs and ask why. This sheet can be handed out at the end of the session, if you wish, for participants to take home.</a:t>
            </a:r>
          </a:p>
          <a:p>
            <a:pPr marL="285750" indent="-285750"/>
            <a:endParaRPr lang="en-AU" sz="1000">
              <a:latin typeface="Lucida Bright" pitchFamily="18" charset="0"/>
            </a:endParaRPr>
          </a:p>
          <a:p>
            <a:pPr marL="285750" indent="-285750"/>
            <a:r>
              <a:rPr lang="en-AU" sz="1000" i="1">
                <a:latin typeface="Lucida Bright" pitchFamily="18" charset="0"/>
              </a:rPr>
              <a:t>NB:	The concepts presented here can be confusing for some participants. It is important to emphasise the perceptions that students may have when we talk about our beliefs as if they were scientifically proven facts, accepted and believed by all without exception, e.g.--</a:t>
            </a:r>
          </a:p>
          <a:p>
            <a:pPr marL="285750" indent="-285750"/>
            <a:r>
              <a:rPr lang="en-AU" sz="1000" i="1">
                <a:latin typeface="Lucida Bright" pitchFamily="18" charset="0"/>
              </a:rPr>
              <a:t>		Student:	That’s your belief, but it’s not mine.</a:t>
            </a:r>
          </a:p>
          <a:p>
            <a:pPr marL="285750" indent="-285750"/>
            <a:r>
              <a:rPr lang="en-AU" sz="1000" i="1">
                <a:latin typeface="Lucida Bright" pitchFamily="18" charset="0"/>
              </a:rPr>
              <a:t>	Or	Student:	Well, I don’t believe that -- so the teacher obviously is not </a:t>
            </a:r>
            <a:br>
              <a:rPr lang="en-AU" sz="1000" i="1">
                <a:latin typeface="Lucida Bright" pitchFamily="18" charset="0"/>
              </a:rPr>
            </a:br>
            <a:r>
              <a:rPr lang="en-AU" sz="1000" i="1">
                <a:latin typeface="Lucida Bright" pitchFamily="18" charset="0"/>
              </a:rPr>
              <a:t>		talking to me!	</a:t>
            </a:r>
            <a:endParaRPr lang="en-AU" i="1"/>
          </a:p>
        </p:txBody>
      </p:sp>
    </p:spTree>
    <p:extLst>
      <p:ext uri="{BB962C8B-B14F-4D97-AF65-F5344CB8AC3E}">
        <p14:creationId xmlns:p14="http://schemas.microsoft.com/office/powerpoint/2010/main" val="344178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5299"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5300" name="Rectangle 2"/>
          <p:cNvSpPr>
            <a:spLocks noGrp="1" noRot="1" noChangeAspect="1" noChangeArrowheads="1" noTextEdit="1"/>
          </p:cNvSpPr>
          <p:nvPr>
            <p:ph type="sldImg"/>
          </p:nvPr>
        </p:nvSpPr>
        <p:spPr>
          <a:xfrm>
            <a:off x="1130300" y="685800"/>
            <a:ext cx="4368800" cy="2457450"/>
          </a:xfrm>
          <a:solidFill>
            <a:srgbClr val="FFFFFF"/>
          </a:solidFill>
          <a:ln/>
        </p:spPr>
      </p:sp>
      <p:sp>
        <p:nvSpPr>
          <p:cNvPr id="55301" name="Rectangle 3"/>
          <p:cNvSpPr>
            <a:spLocks noGrp="1" noChangeArrowheads="1"/>
          </p:cNvSpPr>
          <p:nvPr>
            <p:ph type="body" idx="1"/>
          </p:nvPr>
        </p:nvSpPr>
        <p:spPr>
          <a:xfrm>
            <a:off x="914400" y="3276600"/>
            <a:ext cx="5257800" cy="5181600"/>
          </a:xfrm>
          <a:solidFill>
            <a:srgbClr val="FFFFFF"/>
          </a:solidFill>
          <a:ln>
            <a:solidFill>
              <a:srgbClr val="000000"/>
            </a:solidFill>
            <a:miter lim="800000"/>
            <a:headEnd/>
            <a:tailEnd/>
          </a:ln>
        </p:spPr>
        <p:txBody>
          <a:bodyPr/>
          <a:lstStyle/>
          <a:p>
            <a:r>
              <a:rPr lang="en-GB" b="1"/>
              <a:t>(C) FACTS AND BELIEFS</a:t>
            </a:r>
          </a:p>
          <a:p>
            <a:pPr>
              <a:buFontTx/>
              <a:buChar char="•"/>
            </a:pPr>
            <a:r>
              <a:rPr lang="en-GB"/>
              <a:t> Explain the definition of a fact-type statement using the slide.  Note that a fact-type statement may be proved or disproved; in other words, a fact-type statement may be correct or false but it can be proved as such.  A possible example might be to address a class and state, “There are 23 people, in the room at the moment.”  This is a fact-type statement because the correct number can be ascertained.</a:t>
            </a:r>
          </a:p>
          <a:p>
            <a:pPr>
              <a:buFontTx/>
              <a:buChar char="•"/>
            </a:pPr>
            <a:r>
              <a:rPr lang="en-GB"/>
              <a:t> Continue the scenario by stating, “And the Holy Spirit is with us in the room at the moment too.”  This is a belief-type statement because it relies on faith.  Display the definition on the slide.</a:t>
            </a:r>
          </a:p>
          <a:p>
            <a:pPr>
              <a:buFontTx/>
              <a:buChar char="•"/>
            </a:pPr>
            <a:r>
              <a:rPr lang="en-GB"/>
              <a:t> Introduce the idea that the problem is that belief-type statements are sometimes expressed as fact-type statements, </a:t>
            </a:r>
            <a:r>
              <a:rPr lang="en-GB" b="1"/>
              <a:t>as if they are true and accepted by all</a:t>
            </a:r>
            <a:r>
              <a:rPr lang="en-GB"/>
              <a:t>.</a:t>
            </a:r>
          </a:p>
          <a:p>
            <a:pPr>
              <a:buFontTx/>
              <a:buChar char="•"/>
            </a:pPr>
            <a:r>
              <a:rPr lang="en-GB"/>
              <a:t> Have the participants practise their grasp of this idea using Handout Two</a:t>
            </a:r>
            <a:r>
              <a:rPr lang="en-GB" i="1"/>
              <a:t>, Facts or Beliefs</a:t>
            </a:r>
            <a:r>
              <a:rPr lang="en-GB"/>
              <a:t> in pairs.  If time available is shorter, suggest that not all items need be completed.  </a:t>
            </a:r>
          </a:p>
          <a:p>
            <a:pPr>
              <a:buFontTx/>
              <a:buChar char="•"/>
            </a:pPr>
            <a:r>
              <a:rPr lang="en-GB"/>
              <a:t> Work through the responses on the Handout.  Refer to Appendix One, </a:t>
            </a:r>
            <a:r>
              <a:rPr lang="en-GB" i="1"/>
              <a:t>An Explanation of the Facts and Beliefs Worksheet</a:t>
            </a:r>
            <a:r>
              <a:rPr lang="en-GB"/>
              <a:t> if necessary.  This appendix may be distributed to the group at the close of this activity, if appropriate.</a:t>
            </a:r>
          </a:p>
          <a:p>
            <a:pPr>
              <a:buFontTx/>
              <a:buChar char="•"/>
            </a:pPr>
            <a:r>
              <a:rPr lang="en-GB"/>
              <a:t> Ask the group why it is that most find it easier to identify non-Christian belief-type statements as such.  Point out that this may be because we are placed in the shoes of non-Christian students in this position, e.g. </a:t>
            </a:r>
            <a:r>
              <a:rPr lang="en-GB" i="1"/>
              <a:t>“That’s your belief, not mine”, or “This teacher is not talking to me, because I certainly don’t believe that!”</a:t>
            </a:r>
            <a:r>
              <a:rPr lang="en-GB"/>
              <a:t>   Note that the latter is a major problem because these students (potentially, years one through to twelve) may switch off and become alienated from the subject matter. </a:t>
            </a:r>
          </a:p>
        </p:txBody>
      </p:sp>
    </p:spTree>
    <p:extLst>
      <p:ext uri="{BB962C8B-B14F-4D97-AF65-F5344CB8AC3E}">
        <p14:creationId xmlns:p14="http://schemas.microsoft.com/office/powerpoint/2010/main" val="228382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6323"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6324" name="Rectangle 2"/>
          <p:cNvSpPr>
            <a:spLocks noGrp="1" noRot="1" noChangeAspect="1" noChangeArrowheads="1" noTextEdit="1"/>
          </p:cNvSpPr>
          <p:nvPr>
            <p:ph type="sldImg"/>
          </p:nvPr>
        </p:nvSpPr>
        <p:spPr>
          <a:xfrm>
            <a:off x="381000" y="685800"/>
            <a:ext cx="6096000" cy="3429000"/>
          </a:xfrm>
          <a:ln/>
        </p:spPr>
      </p:sp>
      <p:sp>
        <p:nvSpPr>
          <p:cNvPr id="56325" name="Rectangle 3"/>
          <p:cNvSpPr>
            <a:spLocks noGrp="1" noChangeArrowheads="1"/>
          </p:cNvSpPr>
          <p:nvPr>
            <p:ph type="body" idx="1"/>
          </p:nvPr>
        </p:nvSpPr>
        <p:spPr>
          <a:xfrm>
            <a:off x="838200" y="4648200"/>
            <a:ext cx="5029200" cy="4267200"/>
          </a:xfrm>
          <a:noFill/>
        </p:spPr>
        <p:txBody>
          <a:bodyPr/>
          <a:lstStyle/>
          <a:p>
            <a:pPr marL="285750" indent="-285750"/>
            <a:r>
              <a:rPr lang="en-AU">
                <a:latin typeface="Abadi MT Condensed Extra Bold" pitchFamily="34" charset="0"/>
              </a:rPr>
              <a:t>(B)	IMPLICATIONS OF LANGUAGE ISSUES</a:t>
            </a:r>
            <a:endParaRPr lang="en-AU">
              <a:latin typeface="Tahoma" charset="0"/>
            </a:endParaRPr>
          </a:p>
          <a:p>
            <a:pPr marL="285750" indent="-285750">
              <a:buSzPct val="75000"/>
              <a:buFont typeface="Wingdings 2" pitchFamily="18" charset="2"/>
              <a:buChar char="¡"/>
            </a:pPr>
            <a:r>
              <a:rPr lang="en-AU" sz="1000">
                <a:latin typeface="Lucida Bright" pitchFamily="18" charset="0"/>
              </a:rPr>
              <a:t>Highlight the point that, having looked at these language issues,  there are certain implications for us if we want to do the job as well as we can.  Lead the participants through the implications on this and the next slide. </a:t>
            </a:r>
          </a:p>
        </p:txBody>
      </p:sp>
    </p:spTree>
    <p:extLst>
      <p:ext uri="{BB962C8B-B14F-4D97-AF65-F5344CB8AC3E}">
        <p14:creationId xmlns:p14="http://schemas.microsoft.com/office/powerpoint/2010/main" val="80951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7347"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7348" name="Rectangle 1026"/>
          <p:cNvSpPr>
            <a:spLocks noGrp="1" noRot="1" noChangeAspect="1" noChangeArrowheads="1" noTextEdit="1"/>
          </p:cNvSpPr>
          <p:nvPr>
            <p:ph type="sldImg"/>
          </p:nvPr>
        </p:nvSpPr>
        <p:spPr>
          <a:xfrm>
            <a:off x="381000" y="685800"/>
            <a:ext cx="6096000" cy="3429000"/>
          </a:xfrm>
          <a:ln/>
        </p:spPr>
      </p:sp>
      <p:sp>
        <p:nvSpPr>
          <p:cNvPr id="57349" name="Rectangle 1027"/>
          <p:cNvSpPr>
            <a:spLocks noGrp="1" noChangeArrowheads="1"/>
          </p:cNvSpPr>
          <p:nvPr>
            <p:ph type="body" idx="1"/>
          </p:nvPr>
        </p:nvSpPr>
        <p:spPr>
          <a:xfrm>
            <a:off x="914400" y="4572000"/>
            <a:ext cx="5029200" cy="4267200"/>
          </a:xfrm>
          <a:noFill/>
        </p:spPr>
        <p:txBody>
          <a:bodyPr/>
          <a:lstStyle/>
          <a:p>
            <a:pPr marL="285750" indent="-285750"/>
            <a:r>
              <a:rPr lang="en-AU" sz="1400">
                <a:latin typeface="Abadi MT Condensed Extra Bold" pitchFamily="34" charset="0"/>
              </a:rPr>
              <a:t>5.	OWNING AND GROUNDING</a:t>
            </a:r>
            <a:endParaRPr lang="en-AU">
              <a:latin typeface="Tahoma" charset="0"/>
            </a:endParaRPr>
          </a:p>
          <a:p>
            <a:pPr marL="285750" indent="-285750"/>
            <a:r>
              <a:rPr lang="en-AU" sz="1000" i="1">
                <a:latin typeface="Lucida Bright" pitchFamily="18" charset="0"/>
              </a:rPr>
              <a:t>Purpose:</a:t>
            </a:r>
            <a:r>
              <a:rPr lang="en-AU" sz="1000">
                <a:latin typeface="Lucida Bright" pitchFamily="18" charset="0"/>
              </a:rPr>
              <a:t>	To introduce participants to the concepts of owning and</a:t>
            </a:r>
            <a:br>
              <a:rPr lang="en-AU" sz="1000">
                <a:latin typeface="Lucida Bright" pitchFamily="18" charset="0"/>
              </a:rPr>
            </a:br>
            <a:r>
              <a:rPr lang="en-AU" sz="1000">
                <a:latin typeface="Lucida Bright" pitchFamily="18" charset="0"/>
              </a:rPr>
              <a:t>	grounding and facilitate some practice in using them.</a:t>
            </a:r>
          </a:p>
          <a:p>
            <a:pPr marL="285750" indent="-285750"/>
            <a:r>
              <a:rPr lang="en-AU" sz="1000" i="1">
                <a:latin typeface="Lucida Bright" pitchFamily="18" charset="0"/>
              </a:rPr>
              <a:t>Time:</a:t>
            </a:r>
            <a:r>
              <a:rPr lang="en-AU" sz="1000">
                <a:latin typeface="Lucida Bright" pitchFamily="18" charset="0"/>
              </a:rPr>
              <a:t>	30 minutes</a:t>
            </a:r>
          </a:p>
          <a:p>
            <a:pPr marL="285750" indent="-285750"/>
            <a:endParaRPr lang="en-AU">
              <a:latin typeface="Tahoma" charset="0"/>
            </a:endParaRPr>
          </a:p>
          <a:p>
            <a:pPr marL="285750" indent="-285750"/>
            <a:r>
              <a:rPr lang="en-AU">
                <a:latin typeface="Abadi MT Condensed Extra Bold" pitchFamily="34" charset="0"/>
              </a:rPr>
              <a:t>(A)	THE SOLUTION TO THESE DILEMMAS?</a:t>
            </a:r>
          </a:p>
          <a:p>
            <a:pPr marL="285750" indent="-285750">
              <a:buSzPct val="75000"/>
              <a:buFont typeface="Wingdings 2" pitchFamily="18" charset="2"/>
              <a:buChar char="¡"/>
            </a:pPr>
            <a:r>
              <a:rPr lang="en-AU" sz="1000">
                <a:latin typeface="Lucida Bright" pitchFamily="18" charset="0"/>
              </a:rPr>
              <a:t>Display the slide and read through with suitable fanfare.</a:t>
            </a:r>
          </a:p>
          <a:p>
            <a:pPr marL="285750" indent="-285750">
              <a:buSzPct val="75000"/>
              <a:buFont typeface="Wingdings 2" pitchFamily="18" charset="2"/>
              <a:buChar char="¡"/>
            </a:pPr>
            <a:r>
              <a:rPr lang="en-AU" sz="1000">
                <a:latin typeface="Lucida Bright" pitchFamily="18" charset="0"/>
              </a:rPr>
              <a:t>Explain that the solutions to these dilemmas lie in the answers to two questions --</a:t>
            </a:r>
          </a:p>
          <a:p>
            <a:pPr marL="285750" indent="-285750"/>
            <a:r>
              <a:rPr lang="en-AU" sz="1000">
                <a:latin typeface="Lucida Bright" pitchFamily="18" charset="0"/>
              </a:rPr>
              <a:t>		Who says it?   </a:t>
            </a:r>
            <a:r>
              <a:rPr lang="en-AU" sz="1000" i="1">
                <a:latin typeface="Lucida Bright" pitchFamily="18" charset="0"/>
              </a:rPr>
              <a:t> and</a:t>
            </a:r>
            <a:endParaRPr lang="en-AU" sz="1000">
              <a:latin typeface="Lucida Bright" pitchFamily="18" charset="0"/>
            </a:endParaRPr>
          </a:p>
          <a:p>
            <a:pPr marL="285750" indent="-285750"/>
            <a:r>
              <a:rPr lang="en-AU" sz="1000">
                <a:latin typeface="Lucida Bright" pitchFamily="18" charset="0"/>
              </a:rPr>
              <a:t>		Who believes it?</a:t>
            </a:r>
          </a:p>
          <a:p>
            <a:pPr marL="285750" indent="-285750"/>
            <a:r>
              <a:rPr lang="en-AU" sz="1000">
                <a:latin typeface="Lucida Bright" pitchFamily="18" charset="0"/>
              </a:rPr>
              <a:t>	And in the concepts of owning and grounding.</a:t>
            </a:r>
          </a:p>
          <a:p>
            <a:pPr marL="285750" indent="-285750">
              <a:buSzPct val="75000"/>
              <a:buFont typeface="Wingdings 2" pitchFamily="18" charset="2"/>
              <a:buChar char="¡"/>
            </a:pPr>
            <a:r>
              <a:rPr lang="en-AU" sz="1000">
                <a:latin typeface="Lucida Bright" pitchFamily="18" charset="0"/>
              </a:rPr>
              <a:t>Explain that we will now look at these issues in detail.</a:t>
            </a:r>
          </a:p>
        </p:txBody>
      </p:sp>
      <p:sp>
        <p:nvSpPr>
          <p:cNvPr id="57350" name="Rectangle 1028"/>
          <p:cNvSpPr>
            <a:spLocks noChangeArrowheads="1"/>
          </p:cNvSpPr>
          <p:nvPr/>
        </p:nvSpPr>
        <p:spPr bwMode="auto">
          <a:xfrm>
            <a:off x="914400" y="4876800"/>
            <a:ext cx="45720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2443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8371"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8372" name="Rectangle 2"/>
          <p:cNvSpPr>
            <a:spLocks noGrp="1" noRot="1" noChangeAspect="1" noChangeArrowheads="1" noTextEdit="1"/>
          </p:cNvSpPr>
          <p:nvPr>
            <p:ph type="sldImg"/>
          </p:nvPr>
        </p:nvSpPr>
        <p:spPr>
          <a:xfrm>
            <a:off x="771525" y="762000"/>
            <a:ext cx="5010150" cy="2819400"/>
          </a:xfrm>
          <a:ln/>
        </p:spPr>
      </p:sp>
      <p:sp>
        <p:nvSpPr>
          <p:cNvPr id="58373" name="Rectangle 3"/>
          <p:cNvSpPr>
            <a:spLocks noGrp="1" noChangeArrowheads="1"/>
          </p:cNvSpPr>
          <p:nvPr>
            <p:ph type="body" idx="1"/>
          </p:nvPr>
        </p:nvSpPr>
        <p:spPr>
          <a:xfrm>
            <a:off x="914400" y="3962400"/>
            <a:ext cx="5029200" cy="4114800"/>
          </a:xfrm>
          <a:noFill/>
        </p:spPr>
        <p:txBody>
          <a:bodyPr/>
          <a:lstStyle/>
          <a:p>
            <a:pPr marL="285750" indent="-285750"/>
            <a:r>
              <a:rPr lang="en-AU">
                <a:latin typeface="Abadi MT Condensed Extra Bold" pitchFamily="34" charset="0"/>
              </a:rPr>
              <a:t>(B)	WHAT IS OWNING?</a:t>
            </a:r>
            <a:endParaRPr lang="en-AU">
              <a:latin typeface="Tahoma" charset="0"/>
            </a:endParaRPr>
          </a:p>
          <a:p>
            <a:pPr marL="285750" indent="-285750">
              <a:buSzPct val="75000"/>
              <a:buFont typeface="Wingdings 2" pitchFamily="18" charset="2"/>
              <a:buChar char="¡"/>
            </a:pPr>
            <a:r>
              <a:rPr lang="en-AU" sz="1000">
                <a:latin typeface="Lucida Bright" pitchFamily="18" charset="0"/>
              </a:rPr>
              <a:t>Lead participants through this material.</a:t>
            </a:r>
          </a:p>
          <a:p>
            <a:pPr marL="285750" indent="-285750">
              <a:buSzPct val="75000"/>
              <a:buFont typeface="Wingdings 2" pitchFamily="18" charset="2"/>
              <a:buChar char="¡"/>
            </a:pPr>
            <a:endParaRPr lang="en-AU" sz="1000">
              <a:latin typeface="Lucida Bright" pitchFamily="18" charset="0"/>
            </a:endParaRPr>
          </a:p>
          <a:p>
            <a:pPr marL="285750" indent="-285750"/>
            <a:endParaRPr lang="en-AU">
              <a:latin typeface="Tahoma" charset="0"/>
            </a:endParaRPr>
          </a:p>
        </p:txBody>
      </p:sp>
      <p:sp>
        <p:nvSpPr>
          <p:cNvPr id="58374" name="Text Box 4"/>
          <p:cNvSpPr txBox="1">
            <a:spLocks noChangeArrowheads="1"/>
          </p:cNvSpPr>
          <p:nvPr/>
        </p:nvSpPr>
        <p:spPr bwMode="auto">
          <a:xfrm>
            <a:off x="838200" y="4267200"/>
            <a:ext cx="53340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AU" sz="1200" i="1">
              <a:latin typeface="Abadi MT Condensed Extra Bold" pitchFamily="34" charset="0"/>
            </a:endParaRPr>
          </a:p>
          <a:p>
            <a:pPr algn="ctr"/>
            <a:endParaRPr lang="en-AU" sz="1200" i="1">
              <a:latin typeface="Abadi MT Condensed Extra Bold" pitchFamily="34" charset="0"/>
            </a:endParaRPr>
          </a:p>
          <a:p>
            <a:pPr algn="ctr"/>
            <a:r>
              <a:rPr lang="en-AU" sz="1200" i="1">
                <a:latin typeface="Abadi MT Condensed Extra Bold" pitchFamily="34" charset="0"/>
              </a:rPr>
              <a:t>Resource Box</a:t>
            </a:r>
          </a:p>
          <a:p>
            <a:endParaRPr lang="en-AU" sz="1000">
              <a:latin typeface="Lucida Bright" pitchFamily="18" charset="0"/>
            </a:endParaRPr>
          </a:p>
          <a:p>
            <a:r>
              <a:rPr lang="en-AU" sz="1000">
                <a:latin typeface="Lucida Bright" pitchFamily="18" charset="0"/>
              </a:rPr>
              <a:t>You could…</a:t>
            </a:r>
          </a:p>
          <a:p>
            <a:endParaRPr lang="en-AU" sz="1000">
              <a:latin typeface="Lucida Bright" pitchFamily="18" charset="0"/>
            </a:endParaRPr>
          </a:p>
          <a:p>
            <a:r>
              <a:rPr lang="en-AU" sz="1000">
                <a:latin typeface="Lucida Bright" pitchFamily="18" charset="0"/>
              </a:rPr>
              <a:t>(1)	Have participants use the </a:t>
            </a:r>
            <a:r>
              <a:rPr lang="en-AU" sz="1000" i="1">
                <a:latin typeface="Lucida Bright" pitchFamily="18" charset="0"/>
              </a:rPr>
              <a:t>Language</a:t>
            </a:r>
            <a:r>
              <a:rPr lang="en-AU" sz="1000">
                <a:latin typeface="Lucida Bright" pitchFamily="18" charset="0"/>
              </a:rPr>
              <a:t> worksheet  (</a:t>
            </a:r>
            <a:r>
              <a:rPr lang="en-AU" sz="1000" i="1">
                <a:latin typeface="Lucida Bright" pitchFamily="18" charset="0"/>
              </a:rPr>
              <a:t>Appendix 3</a:t>
            </a:r>
            <a:r>
              <a:rPr lang="en-AU" sz="1000">
                <a:latin typeface="Lucida Bright" pitchFamily="18" charset="0"/>
              </a:rPr>
              <a:t>).</a:t>
            </a:r>
          </a:p>
          <a:p>
            <a:r>
              <a:rPr lang="en-AU" sz="1000">
                <a:latin typeface="Lucida Bright" pitchFamily="18" charset="0"/>
              </a:rPr>
              <a:t>	Note that some of the statements require use of the grounding technique.  Participants, in effect, discover this as they proceed and it becomes a good way to introduce the next slide.</a:t>
            </a:r>
          </a:p>
          <a:p>
            <a:endParaRPr lang="en-AU" sz="1000">
              <a:latin typeface="Lucida Bright" pitchFamily="18" charset="0"/>
            </a:endParaRPr>
          </a:p>
          <a:p>
            <a:r>
              <a:rPr lang="en-AU" sz="1000" i="1">
                <a:latin typeface="Lucida Bright" pitchFamily="18" charset="0"/>
              </a:rPr>
              <a:t>OR</a:t>
            </a:r>
            <a:endParaRPr lang="en-AU" sz="1000">
              <a:latin typeface="Lucida Bright" pitchFamily="18" charset="0"/>
            </a:endParaRPr>
          </a:p>
          <a:p>
            <a:endParaRPr lang="en-AU" sz="1000">
              <a:latin typeface="Lucida Bright" pitchFamily="18" charset="0"/>
            </a:endParaRPr>
          </a:p>
          <a:p>
            <a:r>
              <a:rPr lang="en-AU" sz="1000">
                <a:latin typeface="Lucida Bright" pitchFamily="18" charset="0"/>
              </a:rPr>
              <a:t>(2)	In pairs --	</a:t>
            </a:r>
          </a:p>
          <a:p>
            <a:endParaRPr lang="en-AU" sz="1000">
              <a:latin typeface="Lucida Bright" pitchFamily="18" charset="0"/>
            </a:endParaRPr>
          </a:p>
          <a:p>
            <a:pPr>
              <a:buSzPct val="75000"/>
              <a:buFont typeface="Wingdings 2" pitchFamily="18" charset="2"/>
              <a:buChar char="¡"/>
            </a:pPr>
            <a:r>
              <a:rPr lang="en-AU" sz="1000">
                <a:latin typeface="Lucida Bright" pitchFamily="18" charset="0"/>
              </a:rPr>
              <a:t>Make 3 statements.</a:t>
            </a:r>
          </a:p>
          <a:p>
            <a:pPr>
              <a:buSzPct val="75000"/>
              <a:buFont typeface="Wingdings 2" pitchFamily="18" charset="2"/>
              <a:buNone/>
            </a:pPr>
            <a:endParaRPr lang="en-AU" sz="1000">
              <a:latin typeface="Lucida Bright" pitchFamily="18" charset="0"/>
            </a:endParaRPr>
          </a:p>
          <a:p>
            <a:pPr>
              <a:buSzPct val="75000"/>
              <a:buFont typeface="Wingdings 2" pitchFamily="18" charset="2"/>
              <a:buChar char="¡"/>
            </a:pPr>
            <a:r>
              <a:rPr lang="en-AU" sz="1000">
                <a:latin typeface="Lucida Bright" pitchFamily="18" charset="0"/>
              </a:rPr>
              <a:t>Change them to an “owning” statement together.</a:t>
            </a:r>
          </a:p>
          <a:p>
            <a:endParaRPr lang="en-AU" sz="1000">
              <a:latin typeface="Lucida Bright" pitchFamily="18" charset="0"/>
            </a:endParaRPr>
          </a:p>
          <a:p>
            <a:r>
              <a:rPr lang="en-AU" sz="1000" i="1">
                <a:latin typeface="Lucida Bright" pitchFamily="18" charset="0"/>
              </a:rPr>
              <a:t>OR</a:t>
            </a:r>
            <a:endParaRPr lang="en-AU" sz="1000">
              <a:latin typeface="Lucida Bright" pitchFamily="18" charset="0"/>
            </a:endParaRPr>
          </a:p>
          <a:p>
            <a:endParaRPr lang="en-AU" sz="1000">
              <a:latin typeface="Lucida Bright" pitchFamily="18" charset="0"/>
            </a:endParaRPr>
          </a:p>
          <a:p>
            <a:r>
              <a:rPr lang="en-AU" sz="1000">
                <a:latin typeface="Lucida Bright" pitchFamily="18" charset="0"/>
              </a:rPr>
              <a:t>(3)	Quiz your partner by sharing statements and asking if they indicate use of the “Owning” strategy.</a:t>
            </a:r>
          </a:p>
        </p:txBody>
      </p:sp>
      <p:sp>
        <p:nvSpPr>
          <p:cNvPr id="58375" name="Rectangle 6"/>
          <p:cNvSpPr>
            <a:spLocks noChangeArrowheads="1"/>
          </p:cNvSpPr>
          <p:nvPr/>
        </p:nvSpPr>
        <p:spPr bwMode="auto">
          <a:xfrm>
            <a:off x="685800" y="4876800"/>
            <a:ext cx="5486400" cy="3429000"/>
          </a:xfrm>
          <a:prstGeom prst="rect">
            <a:avLst/>
          </a:prstGeom>
          <a:noFill/>
          <a:ln w="9525">
            <a:solidFill>
              <a:schemeClr val="tx1"/>
            </a:solidFill>
            <a:miter lim="800000"/>
            <a:headEnd/>
            <a:tailEnd/>
          </a:ln>
          <a:effectLst/>
          <a:scene3d>
            <a:camera prst="legacyObliqueTopRight"/>
            <a:lightRig rig="legacyFlat3" dir="b"/>
          </a:scene3d>
          <a:sp3d extrusionH="430200" prstMaterial="legacyWirefram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Tree>
    <p:extLst>
      <p:ext uri="{BB962C8B-B14F-4D97-AF65-F5344CB8AC3E}">
        <p14:creationId xmlns:p14="http://schemas.microsoft.com/office/powerpoint/2010/main" val="211724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9395"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9396" name="Rectangle 2050"/>
          <p:cNvSpPr>
            <a:spLocks noGrp="1" noRot="1" noChangeAspect="1" noChangeArrowheads="1" noTextEdit="1"/>
          </p:cNvSpPr>
          <p:nvPr>
            <p:ph type="sldImg"/>
          </p:nvPr>
        </p:nvSpPr>
        <p:spPr>
          <a:xfrm>
            <a:off x="381000" y="685800"/>
            <a:ext cx="6096000" cy="3429000"/>
          </a:xfrm>
          <a:ln/>
        </p:spPr>
      </p:sp>
      <p:sp>
        <p:nvSpPr>
          <p:cNvPr id="59397" name="Rectangle 2051"/>
          <p:cNvSpPr>
            <a:spLocks noGrp="1" noChangeArrowheads="1"/>
          </p:cNvSpPr>
          <p:nvPr>
            <p:ph type="body" idx="1"/>
          </p:nvPr>
        </p:nvSpPr>
        <p:spPr>
          <a:xfrm>
            <a:off x="914400" y="4572000"/>
            <a:ext cx="5029200" cy="4267200"/>
          </a:xfrm>
          <a:noFill/>
        </p:spPr>
        <p:txBody>
          <a:bodyPr/>
          <a:lstStyle/>
          <a:p>
            <a:pPr marL="285750" indent="-285750"/>
            <a:r>
              <a:rPr lang="en-AU">
                <a:latin typeface="Abadi MT Condensed Extra Bold" pitchFamily="34" charset="0"/>
              </a:rPr>
              <a:t>(C)	WHAT IS GROUNDING?</a:t>
            </a:r>
          </a:p>
          <a:p>
            <a:pPr marL="285750" indent="-285750">
              <a:buSzPct val="75000"/>
              <a:buFont typeface="Wingdings 2" pitchFamily="18" charset="2"/>
              <a:buChar char="¡"/>
            </a:pPr>
            <a:r>
              <a:rPr lang="en-AU" sz="1000">
                <a:latin typeface="Lucida Bright" pitchFamily="18" charset="0"/>
              </a:rPr>
              <a:t>Lead participants through this material.  You might use a similar strategy to that suggested on the previous slide, or ask participants to identify the statements which require grounding on the </a:t>
            </a:r>
            <a:r>
              <a:rPr lang="en-AU" sz="1000" i="1">
                <a:latin typeface="Lucida Bright" pitchFamily="18" charset="0"/>
              </a:rPr>
              <a:t>Language</a:t>
            </a:r>
            <a:r>
              <a:rPr lang="en-AU" sz="1000">
                <a:latin typeface="Lucida Bright" pitchFamily="18" charset="0"/>
              </a:rPr>
              <a:t> worksheet (</a:t>
            </a:r>
            <a:r>
              <a:rPr lang="en-AU" sz="1000" i="1">
                <a:latin typeface="Lucida Bright" pitchFamily="18" charset="0"/>
              </a:rPr>
              <a:t>Appendix 3</a:t>
            </a:r>
            <a:r>
              <a:rPr lang="en-AU" sz="1000">
                <a:latin typeface="Lucida Bright" pitchFamily="18" charset="0"/>
              </a:rPr>
              <a:t>).</a:t>
            </a:r>
          </a:p>
          <a:p>
            <a:pPr marL="285750" indent="-285750"/>
            <a:endParaRPr lang="en-AU"/>
          </a:p>
        </p:txBody>
      </p:sp>
    </p:spTree>
    <p:extLst>
      <p:ext uri="{BB962C8B-B14F-4D97-AF65-F5344CB8AC3E}">
        <p14:creationId xmlns:p14="http://schemas.microsoft.com/office/powerpoint/2010/main" val="169966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60419"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6042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0421"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r>
              <a:rPr lang="en-GB" b="1"/>
              <a:t>(C) SOME PRACTICE</a:t>
            </a:r>
            <a:endParaRPr lang="en-GB"/>
          </a:p>
          <a:p>
            <a:pPr>
              <a:buFontTx/>
              <a:buChar char="•"/>
            </a:pPr>
            <a:r>
              <a:rPr lang="en-GB"/>
              <a:t> Have participants practise the use of these strategies by distributing </a:t>
            </a:r>
            <a:r>
              <a:rPr lang="en-GB" i="1"/>
              <a:t>O&amp;G Cards</a:t>
            </a:r>
            <a:r>
              <a:rPr lang="en-GB"/>
              <a:t> (made up from masters in Appendix Three) to groups of three.  </a:t>
            </a:r>
          </a:p>
          <a:p>
            <a:pPr>
              <a:buFontTx/>
              <a:buChar char="•"/>
            </a:pPr>
            <a:r>
              <a:rPr lang="en-GB"/>
              <a:t> Statements on the cards must be converted into either Owned or Grounded statements using the sentence starters on the slide or others.</a:t>
            </a:r>
          </a:p>
          <a:p>
            <a:pPr marL="457200" lvl="1" indent="0">
              <a:buFontTx/>
              <a:buChar char="•"/>
            </a:pPr>
            <a:r>
              <a:rPr lang="en-GB"/>
              <a:t> If time allows, cards may be passed on from group to group.</a:t>
            </a:r>
          </a:p>
          <a:p>
            <a:pPr marL="457200" lvl="1" indent="0">
              <a:buFontTx/>
              <a:buChar char="•"/>
            </a:pPr>
            <a:r>
              <a:rPr lang="en-GB"/>
              <a:t> An option is to use competition as a motivator for this activity by having groups score against each other. </a:t>
            </a:r>
          </a:p>
          <a:p>
            <a:pPr>
              <a:buFontTx/>
              <a:buChar char="•"/>
            </a:pPr>
            <a:r>
              <a:rPr lang="en-GB"/>
              <a:t> Work through statements, taking responses from the group and affirming appropriate use  of the owning and/or grounding strategies.</a:t>
            </a:r>
          </a:p>
        </p:txBody>
      </p:sp>
    </p:spTree>
    <p:extLst>
      <p:ext uri="{BB962C8B-B14F-4D97-AF65-F5344CB8AC3E}">
        <p14:creationId xmlns:p14="http://schemas.microsoft.com/office/powerpoint/2010/main" val="324860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4035"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4036" name="Rectangle 2050"/>
          <p:cNvSpPr>
            <a:spLocks noGrp="1" noRot="1" noChangeAspect="1" noChangeArrowheads="1" noTextEdit="1"/>
          </p:cNvSpPr>
          <p:nvPr>
            <p:ph type="sldImg"/>
          </p:nvPr>
        </p:nvSpPr>
        <p:spPr>
          <a:xfrm>
            <a:off x="1998663" y="381000"/>
            <a:ext cx="2708275" cy="1524000"/>
          </a:xfrm>
          <a:ln/>
        </p:spPr>
      </p:sp>
      <p:sp>
        <p:nvSpPr>
          <p:cNvPr id="44037" name="Rectangle 2052"/>
          <p:cNvSpPr>
            <a:spLocks noChangeArrowheads="1"/>
          </p:cNvSpPr>
          <p:nvPr/>
        </p:nvSpPr>
        <p:spPr bwMode="auto">
          <a:xfrm>
            <a:off x="762000" y="5867400"/>
            <a:ext cx="5029200" cy="1447800"/>
          </a:xfrm>
          <a:prstGeom prst="rect">
            <a:avLst/>
          </a:prstGeom>
          <a:noFill/>
          <a:ln w="9525">
            <a:solidFill>
              <a:schemeClr val="tx1"/>
            </a:solidFill>
            <a:miter lim="800000"/>
            <a:headEnd/>
            <a:tailEnd/>
          </a:ln>
          <a:effectLst/>
          <a:scene3d>
            <a:camera prst="legacyObliqueTopRight"/>
            <a:lightRig rig="legacyFlat3" dir="b"/>
          </a:scene3d>
          <a:sp3d extrusionH="430200" prstMaterial="legacyWirefram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4038" name="Rectangle 2051"/>
          <p:cNvSpPr>
            <a:spLocks noGrp="1" noChangeArrowheads="1"/>
          </p:cNvSpPr>
          <p:nvPr>
            <p:ph type="body" idx="1"/>
          </p:nvPr>
        </p:nvSpPr>
        <p:spPr>
          <a:xfrm>
            <a:off x="914400" y="2286000"/>
            <a:ext cx="4953000" cy="5334000"/>
          </a:xfrm>
          <a:noFill/>
        </p:spPr>
        <p:txBody>
          <a:bodyPr/>
          <a:lstStyle/>
          <a:p>
            <a:pPr marL="476250" lvl="1"/>
            <a:r>
              <a:rPr lang="en-AU" sz="1400">
                <a:latin typeface="Abadi MT Condensed Extra Bold" pitchFamily="34" charset="0"/>
              </a:rPr>
              <a:t>WELCOME</a:t>
            </a:r>
          </a:p>
          <a:p>
            <a:pPr marL="476250" lvl="1"/>
            <a:endParaRPr lang="en-AU" sz="1000">
              <a:latin typeface="Lucida Bright" pitchFamily="18" charset="0"/>
            </a:endParaRPr>
          </a:p>
          <a:p>
            <a:pPr marL="476250" lvl="1"/>
            <a:r>
              <a:rPr lang="en-AU" sz="1000">
                <a:latin typeface="Lucida Bright" pitchFamily="18" charset="0"/>
              </a:rPr>
              <a:t>A. 	Welcome the group.</a:t>
            </a:r>
          </a:p>
          <a:p>
            <a:pPr marL="476250" lvl="1"/>
            <a:endParaRPr lang="en-AU" sz="1000">
              <a:latin typeface="Lucida Bright" pitchFamily="18" charset="0"/>
            </a:endParaRPr>
          </a:p>
          <a:p>
            <a:pPr marL="476250" lvl="1"/>
            <a:r>
              <a:rPr lang="en-AU" sz="1000">
                <a:latin typeface="Lucida Bright" pitchFamily="18" charset="0"/>
              </a:rPr>
              <a:t>B. 	You may choose to begin with a prayer or reflection.  A selection from which to choose can be found in </a:t>
            </a:r>
            <a:r>
              <a:rPr lang="en-AU" sz="1000" i="1">
                <a:latin typeface="Lucida Bright" pitchFamily="18" charset="0"/>
              </a:rPr>
              <a:t>Appendix 3, Introduction to the Program.</a:t>
            </a:r>
          </a:p>
          <a:p>
            <a:pPr marL="476250" lvl="1"/>
            <a:r>
              <a:rPr lang="en-AU" sz="1000" i="1">
                <a:latin typeface="Lucida Bright" pitchFamily="18" charset="0"/>
              </a:rPr>
              <a:t>NB:  	This prayer is an optional part of this training module and should be used with sensitivity to those who are part of the group.</a:t>
            </a:r>
          </a:p>
          <a:p>
            <a:pPr marL="476250" lvl="1"/>
            <a:endParaRPr lang="en-AU" sz="1000">
              <a:latin typeface="Lucida Bright" pitchFamily="18" charset="0"/>
            </a:endParaRPr>
          </a:p>
          <a:p>
            <a:pPr marL="476250" lvl="1"/>
            <a:r>
              <a:rPr lang="en-AU" sz="1000">
                <a:latin typeface="Lucida Bright" pitchFamily="18" charset="0"/>
              </a:rPr>
              <a:t>C. 	If you require an ice breaker activity, check </a:t>
            </a:r>
            <a:r>
              <a:rPr lang="en-AU" sz="1000" i="1">
                <a:latin typeface="Lucida Bright" pitchFamily="18" charset="0"/>
              </a:rPr>
              <a:t>Appendix 4, Introduction to the Program</a:t>
            </a:r>
            <a:r>
              <a:rPr lang="en-AU" sz="1000">
                <a:latin typeface="Lucida Bright" pitchFamily="18" charset="0"/>
              </a:rPr>
              <a:t>, for some ideas, or use one of your own.</a:t>
            </a:r>
          </a:p>
          <a:p>
            <a:pPr marL="476250" lvl="1">
              <a:spcBef>
                <a:spcPct val="40000"/>
              </a:spcBef>
            </a:pPr>
            <a:r>
              <a:rPr lang="en-AU" sz="1000" i="1">
                <a:latin typeface="Lucida Bright" pitchFamily="18" charset="0"/>
              </a:rPr>
              <a:t>NB:	It is worth noting that some of the concepts dealt with in this module may touch upon issues that are sensitive for some participants. Because of this, it is suggested that presenters study Handout 2, Using Language Effectively  in Religious Education, in preparation. There is also an option to distribute this Handout, if appropriate, with Slide 19.</a:t>
            </a:r>
          </a:p>
          <a:p>
            <a:pPr marL="476250" lvl="1" algn="ctr">
              <a:spcBef>
                <a:spcPct val="40000"/>
              </a:spcBef>
            </a:pPr>
            <a:endParaRPr lang="en-AU" i="1">
              <a:latin typeface="Abadi MT Condensed Extra Bold" pitchFamily="34" charset="0"/>
            </a:endParaRPr>
          </a:p>
          <a:p>
            <a:pPr marL="476250" lvl="1" algn="ctr">
              <a:spcBef>
                <a:spcPct val="50000"/>
              </a:spcBef>
            </a:pPr>
            <a:r>
              <a:rPr lang="en-AU" i="1">
                <a:latin typeface="Abadi MT Condensed Extra Bold" pitchFamily="34" charset="0"/>
              </a:rPr>
              <a:t>Resource Box</a:t>
            </a:r>
            <a:endParaRPr lang="en-AU" sz="1000">
              <a:latin typeface="Lucida Bright" pitchFamily="18" charset="0"/>
            </a:endParaRPr>
          </a:p>
          <a:p>
            <a:pPr marL="476250" lvl="1"/>
            <a:r>
              <a:rPr lang="en-AU" sz="1000">
                <a:latin typeface="Lucida Bright" pitchFamily="18" charset="0"/>
              </a:rPr>
              <a:t>If you decide to use a prayer, you might…</a:t>
            </a:r>
          </a:p>
          <a:p>
            <a:pPr marL="476250" lvl="1">
              <a:buSzPct val="75000"/>
              <a:buFont typeface="Wingdings 2" pitchFamily="18" charset="2"/>
              <a:buChar char="¡"/>
            </a:pPr>
            <a:r>
              <a:rPr lang="en-AU" sz="1000">
                <a:latin typeface="Lucida Bright" pitchFamily="18" charset="0"/>
              </a:rPr>
              <a:t>Invite participants to take part, reading the lines appropriate to them.</a:t>
            </a:r>
          </a:p>
          <a:p>
            <a:pPr marL="476250" lvl="1">
              <a:buSzPct val="75000"/>
              <a:buFont typeface="Wingdings 2" pitchFamily="18" charset="2"/>
              <a:buChar char="¡"/>
            </a:pPr>
            <a:r>
              <a:rPr lang="en-AU" sz="1000">
                <a:latin typeface="Lucida Bright" pitchFamily="18" charset="0"/>
              </a:rPr>
              <a:t>Light a candle as a reminder of Christ among you.</a:t>
            </a:r>
          </a:p>
          <a:p>
            <a:pPr marL="476250" lvl="1">
              <a:buSzPct val="75000"/>
              <a:buFont typeface="Wingdings 2" pitchFamily="18" charset="2"/>
              <a:buChar char="¡"/>
            </a:pPr>
            <a:r>
              <a:rPr lang="en-AU" sz="1000">
                <a:latin typeface="Lucida Bright" pitchFamily="18" charset="0"/>
              </a:rPr>
              <a:t>Read the prayer together and leave a pause for some silence at the end.</a:t>
            </a:r>
          </a:p>
        </p:txBody>
      </p:sp>
    </p:spTree>
    <p:extLst>
      <p:ext uri="{BB962C8B-B14F-4D97-AF65-F5344CB8AC3E}">
        <p14:creationId xmlns:p14="http://schemas.microsoft.com/office/powerpoint/2010/main" val="1499100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61443"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61444" name="Rectangle 1026"/>
          <p:cNvSpPr>
            <a:spLocks noGrp="1" noRot="1" noChangeAspect="1" noChangeArrowheads="1" noTextEdit="1"/>
          </p:cNvSpPr>
          <p:nvPr>
            <p:ph type="sldImg"/>
          </p:nvPr>
        </p:nvSpPr>
        <p:spPr>
          <a:xfrm>
            <a:off x="381000" y="685800"/>
            <a:ext cx="6096000" cy="3429000"/>
          </a:xfrm>
          <a:ln/>
        </p:spPr>
      </p:sp>
      <p:sp>
        <p:nvSpPr>
          <p:cNvPr id="61445" name="Rectangle 1027"/>
          <p:cNvSpPr>
            <a:spLocks noGrp="1" noChangeArrowheads="1"/>
          </p:cNvSpPr>
          <p:nvPr>
            <p:ph type="body" idx="1"/>
          </p:nvPr>
        </p:nvSpPr>
        <p:spPr>
          <a:xfrm>
            <a:off x="914400" y="4648200"/>
            <a:ext cx="5029200" cy="4267200"/>
          </a:xfrm>
          <a:noFill/>
        </p:spPr>
        <p:txBody>
          <a:bodyPr/>
          <a:lstStyle/>
          <a:p>
            <a:pPr marL="285750" indent="-285750"/>
            <a:r>
              <a:rPr lang="en-AU">
                <a:latin typeface="Abadi MT Condensed Extra Bold" pitchFamily="34" charset="0"/>
              </a:rPr>
              <a:t>(D)	SOME POINTS ABOUT OWNING AND GROUNDING</a:t>
            </a:r>
            <a:endParaRPr lang="en-AU">
              <a:latin typeface="Tahoma" charset="0"/>
            </a:endParaRPr>
          </a:p>
          <a:p>
            <a:pPr marL="285750" indent="-285750"/>
            <a:endParaRPr lang="en-AU">
              <a:latin typeface="Tahoma" charset="0"/>
            </a:endParaRPr>
          </a:p>
          <a:p>
            <a:pPr marL="285750" indent="-285750">
              <a:buSzPct val="75000"/>
              <a:buFont typeface="Wingdings 2" pitchFamily="18" charset="2"/>
              <a:buChar char="¡"/>
            </a:pPr>
            <a:r>
              <a:rPr lang="en-AU" sz="1000">
                <a:latin typeface="Lucida Bright" pitchFamily="18" charset="0"/>
              </a:rPr>
              <a:t>Group participants in threes to list the positives and negatives of Owning and Grounding.  Give them time to do so.</a:t>
            </a:r>
          </a:p>
          <a:p>
            <a:pPr marL="285750" indent="-285750">
              <a:buSzPct val="75000"/>
              <a:buFont typeface="Wingdings 2" pitchFamily="18" charset="2"/>
              <a:buChar char="¡"/>
            </a:pPr>
            <a:r>
              <a:rPr lang="en-AU" sz="1000">
                <a:latin typeface="Lucida Bright" pitchFamily="18" charset="0"/>
              </a:rPr>
              <a:t>Take the responses from the group.</a:t>
            </a:r>
          </a:p>
          <a:p>
            <a:pPr marL="285750" indent="-285750">
              <a:buSzPct val="75000"/>
              <a:buFont typeface="Wingdings 2" pitchFamily="18" charset="2"/>
              <a:buChar char="¡"/>
            </a:pPr>
            <a:r>
              <a:rPr lang="en-AU" sz="1000">
                <a:latin typeface="Lucida Bright" pitchFamily="18" charset="0"/>
              </a:rPr>
              <a:t>Lead participants through this OHT, highlighting links between the positives that groups produced, and the text.</a:t>
            </a:r>
          </a:p>
        </p:txBody>
      </p:sp>
    </p:spTree>
    <p:extLst>
      <p:ext uri="{BB962C8B-B14F-4D97-AF65-F5344CB8AC3E}">
        <p14:creationId xmlns:p14="http://schemas.microsoft.com/office/powerpoint/2010/main" val="817261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62467"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62468" name="Rectangle 2"/>
          <p:cNvSpPr>
            <a:spLocks noGrp="1" noRot="1" noChangeAspect="1" noChangeArrowheads="1" noTextEdit="1"/>
          </p:cNvSpPr>
          <p:nvPr>
            <p:ph type="sldImg"/>
          </p:nvPr>
        </p:nvSpPr>
        <p:spPr>
          <a:xfrm>
            <a:off x="381000" y="685800"/>
            <a:ext cx="6096000" cy="3429000"/>
          </a:xfrm>
          <a:ln/>
        </p:spPr>
      </p:sp>
      <p:sp>
        <p:nvSpPr>
          <p:cNvPr id="62469" name="Rectangle 3"/>
          <p:cNvSpPr>
            <a:spLocks noGrp="1" noChangeArrowheads="1"/>
          </p:cNvSpPr>
          <p:nvPr>
            <p:ph type="body" idx="1"/>
          </p:nvPr>
        </p:nvSpPr>
        <p:spPr>
          <a:xfrm>
            <a:off x="381000" y="4343400"/>
            <a:ext cx="5943600" cy="4114800"/>
          </a:xfrm>
          <a:noFill/>
        </p:spPr>
        <p:txBody>
          <a:bodyPr/>
          <a:lstStyle/>
          <a:p>
            <a:pPr marL="285750" indent="-285750"/>
            <a:r>
              <a:rPr lang="en-AU">
                <a:latin typeface="Abadi MT Condensed Extra Bold" pitchFamily="34" charset="0"/>
              </a:rPr>
              <a:t>(E)	LANGUAGE AND OUR AIMS AS RELIGIOUS EDUCATORS</a:t>
            </a:r>
            <a:endParaRPr lang="en-AU" sz="1100">
              <a:latin typeface="Tahoma" charset="0"/>
            </a:endParaRPr>
          </a:p>
          <a:p>
            <a:pPr marL="285750" indent="-285750">
              <a:buSzPct val="75000"/>
              <a:buFont typeface="Wingdings 2" pitchFamily="18" charset="2"/>
              <a:buChar char="¡"/>
            </a:pPr>
            <a:r>
              <a:rPr lang="en-AU" sz="1000">
                <a:latin typeface="Lucida Bright" pitchFamily="18" charset="0"/>
              </a:rPr>
              <a:t>Highlight the point that the issue of language in religious education raises another issue: “What are our aims as religious educators?”  Display the OHT and go through it.</a:t>
            </a:r>
          </a:p>
          <a:p>
            <a:pPr marL="285750" indent="-285750">
              <a:buSzPct val="75000"/>
              <a:buFont typeface="Wingdings 2" pitchFamily="18" charset="2"/>
              <a:buChar char="¡"/>
            </a:pPr>
            <a:r>
              <a:rPr lang="en-AU" sz="1000">
                <a:latin typeface="Lucida Bright" pitchFamily="18" charset="0"/>
              </a:rPr>
              <a:t>Referring back to the slides entitled “Challenges to Religious Discussion” and “We Need Language Which…”, focus on the fact that Owning and Grounding are very useful ways to get around the possible problems, and to address RE issues in ways that create an atmosphere of receptivity and rapport.</a:t>
            </a:r>
          </a:p>
          <a:p>
            <a:pPr marL="285750" indent="-285750">
              <a:buSzPct val="75000"/>
              <a:buFont typeface="Wingdings 2" pitchFamily="18" charset="2"/>
              <a:buChar char="¡"/>
            </a:pPr>
            <a:r>
              <a:rPr lang="en-AU" sz="1000">
                <a:latin typeface="Lucida Bright" pitchFamily="18" charset="0"/>
              </a:rPr>
              <a:t>Distribute </a:t>
            </a:r>
            <a:r>
              <a:rPr lang="en-AU" sz="1000" i="1">
                <a:latin typeface="Lucida Bright" pitchFamily="18" charset="0"/>
              </a:rPr>
              <a:t>Handout 2 (Using Language Effectively in RE)</a:t>
            </a:r>
            <a:r>
              <a:rPr lang="en-AU" sz="1000">
                <a:latin typeface="Lucida Bright" pitchFamily="18" charset="0"/>
              </a:rPr>
              <a:t> now, as further reading, if appropriate.</a:t>
            </a:r>
          </a:p>
          <a:p>
            <a:pPr marL="285750" indent="-285750"/>
            <a:endParaRPr lang="en-AU" sz="1000" i="1">
              <a:latin typeface="Lucida Bright" pitchFamily="18" charset="0"/>
            </a:endParaRPr>
          </a:p>
          <a:p>
            <a:pPr marL="285750" indent="-285750"/>
            <a:r>
              <a:rPr lang="en-AU" sz="1000" i="1">
                <a:latin typeface="Lucida Bright" pitchFamily="18" charset="0"/>
              </a:rPr>
              <a:t>NB:	 An occasional criticism by those new to these concepts is that using owning and grounding may take away the power of Christian statements.  Those more familiar with their usage would say that statements derive more power, in that they are rooted in the positive relationship that the teacher has with students.  </a:t>
            </a:r>
          </a:p>
        </p:txBody>
      </p:sp>
      <p:sp>
        <p:nvSpPr>
          <p:cNvPr id="62470" name="Text Box 5"/>
          <p:cNvSpPr txBox="1">
            <a:spLocks noChangeArrowheads="1"/>
          </p:cNvSpPr>
          <p:nvPr/>
        </p:nvSpPr>
        <p:spPr bwMode="auto">
          <a:xfrm>
            <a:off x="762000" y="6934200"/>
            <a:ext cx="45720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AU" sz="1200" i="1">
                <a:latin typeface="Abadi MT Condensed Extra Bold" pitchFamily="34" charset="0"/>
              </a:rPr>
              <a:t>Resource Box</a:t>
            </a:r>
            <a:endParaRPr lang="en-AU" sz="1000">
              <a:latin typeface="Lucida Bright" pitchFamily="18" charset="0"/>
            </a:endParaRPr>
          </a:p>
          <a:p>
            <a:pPr>
              <a:spcBef>
                <a:spcPct val="50000"/>
              </a:spcBef>
            </a:pPr>
            <a:r>
              <a:rPr lang="en-AU" sz="1000" b="1" i="1">
                <a:latin typeface="Abadi MT Condensed Extra Bold" pitchFamily="34" charset="0"/>
              </a:rPr>
              <a:t>Some Other Ways of Doing This Slide</a:t>
            </a:r>
            <a:endParaRPr lang="en-AU" sz="1000" b="1" i="1">
              <a:latin typeface="Lucida Bright" pitchFamily="18" charset="0"/>
            </a:endParaRPr>
          </a:p>
          <a:p>
            <a:pPr>
              <a:spcBef>
                <a:spcPct val="50000"/>
              </a:spcBef>
              <a:buSzPct val="75000"/>
              <a:buFont typeface="Wingdings 2" pitchFamily="18" charset="2"/>
              <a:buChar char="¡"/>
            </a:pPr>
            <a:r>
              <a:rPr lang="en-AU" sz="1000">
                <a:latin typeface="Lucida Bright" pitchFamily="18" charset="0"/>
              </a:rPr>
              <a:t>An overlay OHT showing each ticked point as an upward step on a flight of stairs.</a:t>
            </a:r>
          </a:p>
          <a:p>
            <a:pPr>
              <a:spcBef>
                <a:spcPct val="50000"/>
              </a:spcBef>
              <a:buSzPct val="75000"/>
              <a:buFont typeface="Wingdings 2" pitchFamily="18" charset="2"/>
              <a:buChar char="¡"/>
            </a:pPr>
            <a:r>
              <a:rPr lang="en-AU" sz="1000">
                <a:latin typeface="Lucida Bright" pitchFamily="18" charset="0"/>
              </a:rPr>
              <a:t>Each ticked point as a jigsaw piece which fits together to complete a jigsaw puzzle.</a:t>
            </a:r>
          </a:p>
          <a:p>
            <a:pPr>
              <a:spcBef>
                <a:spcPct val="50000"/>
              </a:spcBef>
              <a:buSzPct val="75000"/>
              <a:buFont typeface="Wingdings 2" pitchFamily="18" charset="2"/>
              <a:buChar char="¡"/>
            </a:pPr>
            <a:r>
              <a:rPr lang="en-AU" sz="1000">
                <a:latin typeface="Lucida Bright" pitchFamily="18" charset="0"/>
              </a:rPr>
              <a:t>Each ticked point as a brick which makes a sturdy wall of religious education.</a:t>
            </a:r>
          </a:p>
        </p:txBody>
      </p:sp>
      <p:sp>
        <p:nvSpPr>
          <p:cNvPr id="62471" name="Rectangle 6"/>
          <p:cNvSpPr>
            <a:spLocks noChangeArrowheads="1"/>
          </p:cNvSpPr>
          <p:nvPr/>
        </p:nvSpPr>
        <p:spPr bwMode="auto">
          <a:xfrm>
            <a:off x="609600" y="7162800"/>
            <a:ext cx="4724400" cy="1676400"/>
          </a:xfrm>
          <a:prstGeom prst="rect">
            <a:avLst/>
          </a:prstGeom>
          <a:noFill/>
          <a:ln w="9525">
            <a:solidFill>
              <a:schemeClr val="tx1"/>
            </a:solidFill>
            <a:miter lim="800000"/>
            <a:headEnd/>
            <a:tailEnd/>
          </a:ln>
          <a:effectLst/>
          <a:scene3d>
            <a:camera prst="legacyObliqueTopRight"/>
            <a:lightRig rig="legacyFlat3" dir="b"/>
          </a:scene3d>
          <a:sp3d extrusionH="430200" prstMaterial="legacyWirefram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p>
        </p:txBody>
      </p:sp>
    </p:spTree>
    <p:extLst>
      <p:ext uri="{BB962C8B-B14F-4D97-AF65-F5344CB8AC3E}">
        <p14:creationId xmlns:p14="http://schemas.microsoft.com/office/powerpoint/2010/main" val="316865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5059"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5060" name="Rectangle 1026"/>
          <p:cNvSpPr>
            <a:spLocks noGrp="1" noRot="1" noChangeAspect="1" noChangeArrowheads="1" noTextEdit="1"/>
          </p:cNvSpPr>
          <p:nvPr>
            <p:ph type="sldImg"/>
          </p:nvPr>
        </p:nvSpPr>
        <p:spPr>
          <a:xfrm>
            <a:off x="381000" y="685800"/>
            <a:ext cx="6096000" cy="3429000"/>
          </a:xfrm>
          <a:solidFill>
            <a:srgbClr val="FFFFFF"/>
          </a:solidFill>
          <a:ln/>
        </p:spPr>
      </p:sp>
      <p:sp>
        <p:nvSpPr>
          <p:cNvPr id="45061" name="Rectangle 1027"/>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45749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6083"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608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6085"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34816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7107"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710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7109"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32631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8131"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813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813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61115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9155"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4915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9157"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r>
              <a:rPr lang="en-US"/>
              <a:t>Dad@hvn</a:t>
            </a:r>
            <a:endParaRPr lang="en-AU"/>
          </a:p>
        </p:txBody>
      </p:sp>
    </p:spTree>
    <p:extLst>
      <p:ext uri="{BB962C8B-B14F-4D97-AF65-F5344CB8AC3E}">
        <p14:creationId xmlns:p14="http://schemas.microsoft.com/office/powerpoint/2010/main" val="231017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0179"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0180" name="Rectangle 1026"/>
          <p:cNvSpPr>
            <a:spLocks noGrp="1" noRot="1" noChangeAspect="1" noChangeArrowheads="1" noTextEdit="1"/>
          </p:cNvSpPr>
          <p:nvPr>
            <p:ph type="sldImg"/>
          </p:nvPr>
        </p:nvSpPr>
        <p:spPr>
          <a:xfrm>
            <a:off x="1020763" y="762000"/>
            <a:ext cx="4740275" cy="2667000"/>
          </a:xfrm>
          <a:solidFill>
            <a:srgbClr val="FFFFFF"/>
          </a:solidFill>
          <a:ln/>
        </p:spPr>
      </p:sp>
      <p:sp>
        <p:nvSpPr>
          <p:cNvPr id="50181" name="Rectangle 1027"/>
          <p:cNvSpPr>
            <a:spLocks noGrp="1" noChangeArrowheads="1"/>
          </p:cNvSpPr>
          <p:nvPr>
            <p:ph type="body" idx="1"/>
          </p:nvPr>
        </p:nvSpPr>
        <p:spPr>
          <a:xfrm>
            <a:off x="914400" y="3505200"/>
            <a:ext cx="5029200" cy="4953000"/>
          </a:xfrm>
          <a:solidFill>
            <a:srgbClr val="FFFFFF"/>
          </a:solidFill>
          <a:ln>
            <a:solidFill>
              <a:srgbClr val="000000"/>
            </a:solidFill>
            <a:miter lim="800000"/>
            <a:headEnd/>
            <a:tailEnd/>
          </a:ln>
        </p:spPr>
        <p:txBody>
          <a:bodyPr/>
          <a:lstStyle/>
          <a:p>
            <a:r>
              <a:rPr lang="en-GB" sz="1400" b="1"/>
              <a:t>2. THE CHALLENGES OF COMMUNICATION</a:t>
            </a:r>
            <a:endParaRPr lang="en-GB" b="1"/>
          </a:p>
          <a:p>
            <a:endParaRPr lang="en-GB" b="1"/>
          </a:p>
          <a:p>
            <a:r>
              <a:rPr lang="en-GB" i="1"/>
              <a:t>Purpose: to highlight with participants the many challenges of communication, and that these challenges are amplified when religious issues are at hand.</a:t>
            </a:r>
          </a:p>
          <a:p>
            <a:r>
              <a:rPr lang="en-GB" i="1"/>
              <a:t>Time: </a:t>
            </a:r>
          </a:p>
          <a:p>
            <a:endParaRPr lang="en-GB" i="1"/>
          </a:p>
          <a:p>
            <a:r>
              <a:rPr lang="en-GB" b="1"/>
              <a:t>(A) RAISING THE ISSUES</a:t>
            </a:r>
          </a:p>
          <a:p>
            <a:pPr>
              <a:buFontTx/>
              <a:buChar char="•"/>
            </a:pPr>
            <a:r>
              <a:rPr lang="en-GB" b="1"/>
              <a:t> </a:t>
            </a:r>
            <a:r>
              <a:rPr lang="en-GB"/>
              <a:t>Introduce the theme of communication skills by</a:t>
            </a:r>
            <a:r>
              <a:rPr lang="en-GB" b="1"/>
              <a:t> </a:t>
            </a:r>
            <a:r>
              <a:rPr lang="en-GB"/>
              <a:t>displaying the graphic on the slide and outlining a hypothetical situation in which Person A is attempting to communicate some information (M= Message) to Person B.  This should be about some mundane topic and not religious at this point.</a:t>
            </a:r>
          </a:p>
          <a:p>
            <a:pPr>
              <a:buFontTx/>
              <a:buChar char="•"/>
            </a:pPr>
            <a:r>
              <a:rPr lang="en-GB"/>
              <a:t> Pose the question, What are some of the things that might get in the way of Person A communicating this message?  Take answers from the group.</a:t>
            </a:r>
          </a:p>
          <a:p>
            <a:pPr marL="457200" lvl="1" indent="0">
              <a:buFontTx/>
              <a:buChar char="•"/>
            </a:pPr>
            <a:r>
              <a:rPr lang="en-GB"/>
              <a:t> Potential responses might be background noise, jargon, lack of interest, listener has other needs which are not met, distracting gestures etc</a:t>
            </a:r>
            <a:r>
              <a:rPr lang="en-GB" b="1"/>
              <a:t> </a:t>
            </a:r>
          </a:p>
          <a:p>
            <a:pPr>
              <a:buFontTx/>
              <a:buChar char="•"/>
            </a:pPr>
            <a:r>
              <a:rPr lang="en-GB"/>
              <a:t> Make note of the fact that it is easy to find many answers to this question, but when a religious idea is being communicated these difficulties can be further complicated or amplified. </a:t>
            </a:r>
          </a:p>
          <a:p>
            <a:pPr>
              <a:buFontTx/>
              <a:buChar char="•"/>
            </a:pPr>
            <a:r>
              <a:rPr lang="en-GB"/>
              <a:t>Mention that this half of this module will deal with these difficulties and offer some appropriate strategies for use in the Religious Education classroom. </a:t>
            </a:r>
          </a:p>
        </p:txBody>
      </p:sp>
    </p:spTree>
    <p:extLst>
      <p:ext uri="{BB962C8B-B14F-4D97-AF65-F5344CB8AC3E}">
        <p14:creationId xmlns:p14="http://schemas.microsoft.com/office/powerpoint/2010/main" val="340685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1203"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AU" sz="1200"/>
              <a:t>    </a:t>
            </a:r>
          </a:p>
        </p:txBody>
      </p:sp>
      <p:sp>
        <p:nvSpPr>
          <p:cNvPr id="51204" name="Rectangle 2"/>
          <p:cNvSpPr>
            <a:spLocks noGrp="1" noRot="1" noChangeAspect="1" noChangeArrowheads="1" noTextEdit="1"/>
          </p:cNvSpPr>
          <p:nvPr>
            <p:ph type="sldImg"/>
          </p:nvPr>
        </p:nvSpPr>
        <p:spPr>
          <a:xfrm>
            <a:off x="1350963" y="685800"/>
            <a:ext cx="5146675" cy="2895600"/>
          </a:xfrm>
          <a:ln/>
        </p:spPr>
      </p:sp>
      <p:sp>
        <p:nvSpPr>
          <p:cNvPr id="51205" name="Rectangle 3"/>
          <p:cNvSpPr>
            <a:spLocks noGrp="1" noChangeArrowheads="1"/>
          </p:cNvSpPr>
          <p:nvPr>
            <p:ph type="body" idx="1"/>
          </p:nvPr>
        </p:nvSpPr>
        <p:spPr>
          <a:xfrm>
            <a:off x="685800" y="3810000"/>
            <a:ext cx="5562600" cy="4800600"/>
          </a:xfrm>
          <a:noFill/>
        </p:spPr>
        <p:txBody>
          <a:bodyPr/>
          <a:lstStyle/>
          <a:p>
            <a:pPr marL="285750" indent="-285750"/>
            <a:r>
              <a:rPr lang="en-AU">
                <a:latin typeface="Abadi MT Condensed Extra Bold" pitchFamily="34" charset="0"/>
              </a:rPr>
              <a:t>(B)	DO WE SAY WHAT WE MEAN?</a:t>
            </a:r>
          </a:p>
          <a:p>
            <a:pPr marL="285750" indent="-285750"/>
            <a:endParaRPr lang="en-AU" sz="1100">
              <a:latin typeface="Tahoma" charset="0"/>
            </a:endParaRPr>
          </a:p>
          <a:p>
            <a:pPr marL="285750" indent="-285750">
              <a:buSzPct val="75000"/>
              <a:buFont typeface="Wingdings 2" pitchFamily="18" charset="2"/>
              <a:buChar char="¡"/>
            </a:pPr>
            <a:r>
              <a:rPr lang="en-AU" sz="1000">
                <a:latin typeface="Lucida Bright" pitchFamily="18" charset="0"/>
              </a:rPr>
              <a:t>Display these statements, which illustrate typical religious sayings, prayers or hymns.  Working individually or in pairs, re-write the statements in completely different words, while retaining the original meaning.  Pairs may then use individual OHT pens to underline examples on the slide.</a:t>
            </a:r>
          </a:p>
          <a:p>
            <a:pPr marL="285750" indent="-285750">
              <a:buSzPct val="75000"/>
              <a:buFont typeface="Wingdings 2" pitchFamily="18" charset="2"/>
              <a:buChar char="¡"/>
            </a:pPr>
            <a:r>
              <a:rPr lang="en-AU" sz="1000">
                <a:latin typeface="Lucida Bright" pitchFamily="18" charset="0"/>
              </a:rPr>
              <a:t>After time to complete one translation, talk together in pairs and then discuss the exercise as a total group.  Draw attention to the tendency to use religious statements without much thought about the meaning intended, or misunderstandings possible.</a:t>
            </a:r>
          </a:p>
          <a:p>
            <a:pPr marL="285750" indent="-285750">
              <a:buSzPct val="75000"/>
              <a:buFont typeface="Wingdings 2" pitchFamily="18" charset="2"/>
              <a:buChar char="¡"/>
            </a:pPr>
            <a:r>
              <a:rPr lang="en-AU" sz="1000">
                <a:latin typeface="Lucida Bright" pitchFamily="18" charset="0"/>
              </a:rPr>
              <a:t>You might make mention of the variety of misunderstandings which are possible by using some of these answers supposedly given by students in RE lessons…</a:t>
            </a:r>
          </a:p>
          <a:p>
            <a:pPr marL="762000" lvl="1">
              <a:buSzPct val="75000"/>
              <a:buFont typeface="Wingdings 2" pitchFamily="18" charset="2"/>
              <a:buChar char="¡"/>
            </a:pPr>
            <a:r>
              <a:rPr lang="en-AU" sz="1000">
                <a:latin typeface="Lucida Bright" pitchFamily="18" charset="0"/>
              </a:rPr>
              <a:t> Noah's wife was called Joan of Ark.</a:t>
            </a:r>
          </a:p>
          <a:p>
            <a:pPr marL="762000" lvl="1">
              <a:buSzPct val="75000"/>
              <a:buFont typeface="Wingdings 2" pitchFamily="18" charset="2"/>
              <a:buChar char="¡"/>
            </a:pPr>
            <a:r>
              <a:rPr lang="en-AU" sz="1000">
                <a:latin typeface="Lucida Bright" pitchFamily="18" charset="0"/>
              </a:rPr>
              <a:t> Moses went to the top of Mt. Cyanide to get the Ten Commandments.</a:t>
            </a:r>
          </a:p>
          <a:p>
            <a:pPr marL="762000" lvl="1">
              <a:buSzPct val="75000"/>
              <a:buFont typeface="Wingdings 2" pitchFamily="18" charset="2"/>
              <a:buChar char="¡"/>
            </a:pPr>
            <a:r>
              <a:rPr lang="en-AU" sz="1000">
                <a:latin typeface="Lucida Bright" pitchFamily="18" charset="0"/>
              </a:rPr>
              <a:t> Solomon had 300 wives and 700 porcupines.</a:t>
            </a:r>
          </a:p>
          <a:p>
            <a:pPr marL="762000" lvl="1">
              <a:buSzPct val="75000"/>
              <a:buFont typeface="Wingdings 2" pitchFamily="18" charset="2"/>
              <a:buChar char="¡"/>
            </a:pPr>
            <a:r>
              <a:rPr lang="en-AU" sz="1000">
                <a:latin typeface="Lucida Bright" pitchFamily="18" charset="0"/>
              </a:rPr>
              <a:t> Jesus was born because Mary had an immaculate contraption.</a:t>
            </a:r>
          </a:p>
          <a:p>
            <a:pPr marL="762000" lvl="1">
              <a:buSzPct val="75000"/>
              <a:buFont typeface="Wingdings 2" pitchFamily="18" charset="2"/>
              <a:buChar char="¡"/>
            </a:pPr>
            <a:r>
              <a:rPr lang="en-AU" sz="1000">
                <a:latin typeface="Lucida Bright" pitchFamily="18" charset="0"/>
              </a:rPr>
              <a:t> The people who followed Jesus were the 12 decibels.</a:t>
            </a:r>
          </a:p>
          <a:p>
            <a:pPr marL="762000" lvl="1">
              <a:buSzPct val="75000"/>
              <a:buFont typeface="Wingdings 2" pitchFamily="18" charset="2"/>
              <a:buChar char="¡"/>
            </a:pPr>
            <a:r>
              <a:rPr lang="en-AU" sz="1000">
                <a:latin typeface="Lucida Bright" pitchFamily="18" charset="0"/>
              </a:rPr>
              <a:t> The epistles were the wives of the apostles.</a:t>
            </a:r>
          </a:p>
          <a:p>
            <a:pPr marL="762000" lvl="1">
              <a:buSzPct val="75000"/>
              <a:buFont typeface="Wingdings 2" pitchFamily="18" charset="2"/>
              <a:buChar char="¡"/>
            </a:pPr>
            <a:r>
              <a:rPr lang="en-AU" sz="1000">
                <a:latin typeface="Lucida Bright" pitchFamily="18" charset="0"/>
              </a:rPr>
              <a:t> One of the o’possums was St. Matthew.</a:t>
            </a:r>
          </a:p>
          <a:p>
            <a:pPr marL="762000" lvl="1">
              <a:buSzPct val="75000"/>
              <a:buFont typeface="Wingdings 2" pitchFamily="18" charset="2"/>
              <a:buChar char="¡"/>
            </a:pPr>
            <a:r>
              <a:rPr lang="en-AU" sz="1000">
                <a:latin typeface="Lucida Bright" pitchFamily="18" charset="0"/>
              </a:rPr>
              <a:t> A Christian man should have only one wife.  This is called monotony.</a:t>
            </a:r>
          </a:p>
          <a:p>
            <a:pPr marL="952500" lvl="2" indent="0">
              <a:buSzPct val="75000"/>
              <a:buFont typeface="Wingdings 2" pitchFamily="18" charset="2"/>
              <a:buNone/>
            </a:pPr>
            <a:r>
              <a:rPr lang="en-AU" sz="1000">
                <a:latin typeface="Lucida Bright" pitchFamily="18" charset="0"/>
              </a:rPr>
              <a:t>		</a:t>
            </a:r>
            <a:r>
              <a:rPr lang="en-AU" sz="1000" i="1">
                <a:latin typeface="Lucida Bright" pitchFamily="18" charset="0"/>
              </a:rPr>
              <a:t>(Source, the Internet.)</a:t>
            </a:r>
            <a:endParaRPr lang="en-AU" sz="1000">
              <a:latin typeface="Lucida Bright" pitchFamily="18" charset="0"/>
            </a:endParaRPr>
          </a:p>
          <a:p>
            <a:pPr marL="285750" indent="-285750">
              <a:buSzPct val="75000"/>
              <a:buFont typeface="Wingdings 2" pitchFamily="18" charset="2"/>
              <a:buChar char="¡"/>
            </a:pPr>
            <a:endParaRPr lang="en-AU" sz="1000">
              <a:latin typeface="Lucida Bright" pitchFamily="18" charset="0"/>
            </a:endParaRPr>
          </a:p>
          <a:p>
            <a:pPr marL="285750" indent="-285750">
              <a:buSzPct val="75000"/>
              <a:buFont typeface="Wingdings 2" pitchFamily="18" charset="2"/>
              <a:buChar char="¡"/>
            </a:pPr>
            <a:r>
              <a:rPr lang="en-AU" sz="1000">
                <a:latin typeface="Lucida Bright" pitchFamily="18" charset="0"/>
              </a:rPr>
              <a:t>If time is shorter, participants can verbally indicate words or phrases on the slide which may be misunderstood.</a:t>
            </a:r>
          </a:p>
        </p:txBody>
      </p:sp>
    </p:spTree>
    <p:extLst>
      <p:ext uri="{BB962C8B-B14F-4D97-AF65-F5344CB8AC3E}">
        <p14:creationId xmlns:p14="http://schemas.microsoft.com/office/powerpoint/2010/main" val="4958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r>
              <a:rPr lang="en-US"/>
              <a:t>Module 2    </a:t>
            </a:r>
          </a:p>
        </p:txBody>
      </p:sp>
      <p:sp>
        <p:nvSpPr>
          <p:cNvPr id="8" name="Footer Placeholder 7"/>
          <p:cNvSpPr>
            <a:spLocks noGrp="1"/>
          </p:cNvSpPr>
          <p:nvPr>
            <p:ph type="ftr" sz="quarter" idx="11"/>
          </p:nvPr>
        </p:nvSpPr>
        <p:spPr/>
        <p:txBody>
          <a:bodyPr/>
          <a:lstStyle/>
          <a:p>
            <a:pPr>
              <a:defRPr/>
            </a:pPr>
            <a:r>
              <a:rPr lang="en-US"/>
              <a:t>RE Teachers' Orientation Program    </a:t>
            </a:r>
          </a:p>
        </p:txBody>
      </p:sp>
      <p:sp>
        <p:nvSpPr>
          <p:cNvPr id="9" name="Slide Number Placeholder 8"/>
          <p:cNvSpPr>
            <a:spLocks noGrp="1"/>
          </p:cNvSpPr>
          <p:nvPr>
            <p:ph type="sldNum" sz="quarter" idx="12"/>
          </p:nvPr>
        </p:nvSpPr>
        <p:spPr/>
        <p:txBody>
          <a:bodyPr/>
          <a:lstStyle/>
          <a:p>
            <a:pPr>
              <a:defRPr/>
            </a:pPr>
            <a:fld id="{AEF6FA36-5B42-418D-8CC6-B41BC96616B3}" type="slidenum">
              <a:rPr lang="en-US" smtClean="0"/>
              <a:pPr>
                <a:defRPr/>
              </a:pPr>
              <a:t>‹#›</a:t>
            </a:fld>
            <a:r>
              <a:rPr lang="en-US"/>
              <a:t>    </a:t>
            </a:r>
          </a:p>
        </p:txBody>
      </p:sp>
    </p:spTree>
    <p:extLst>
      <p:ext uri="{BB962C8B-B14F-4D97-AF65-F5344CB8AC3E}">
        <p14:creationId xmlns:p14="http://schemas.microsoft.com/office/powerpoint/2010/main" val="4018250135"/>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Module 2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29782D8-0E75-4A6A-9EBF-2030816FEF28}" type="slidenum">
              <a:rPr lang="en-US" smtClean="0"/>
              <a:pPr>
                <a:defRPr/>
              </a:pPr>
              <a:t>‹#›</a:t>
            </a:fld>
            <a:r>
              <a:rPr lang="en-US"/>
              <a:t>    </a:t>
            </a:r>
          </a:p>
        </p:txBody>
      </p:sp>
    </p:spTree>
    <p:extLst>
      <p:ext uri="{BB962C8B-B14F-4D97-AF65-F5344CB8AC3E}">
        <p14:creationId xmlns:p14="http://schemas.microsoft.com/office/powerpoint/2010/main" val="207532926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Module 2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12D971C-660B-4381-9139-C27243D9E141}" type="slidenum">
              <a:rPr lang="en-US" smtClean="0"/>
              <a:pPr>
                <a:defRPr/>
              </a:pPr>
              <a:t>‹#›</a:t>
            </a:fld>
            <a:r>
              <a:rPr lang="en-US"/>
              <a:t>    </a:t>
            </a:r>
          </a:p>
        </p:txBody>
      </p:sp>
    </p:spTree>
    <p:extLst>
      <p:ext uri="{BB962C8B-B14F-4D97-AF65-F5344CB8AC3E}">
        <p14:creationId xmlns:p14="http://schemas.microsoft.com/office/powerpoint/2010/main" val="92686328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64217" y="1981200"/>
            <a:ext cx="5080000" cy="4114800"/>
          </a:xfrm>
        </p:spPr>
        <p:txBody>
          <a:bodyPr/>
          <a:lstStyle/>
          <a:p>
            <a:pPr lvl="0"/>
            <a:endParaRPr lang="en-US" noProof="0"/>
          </a:p>
        </p:txBody>
      </p:sp>
      <p:sp>
        <p:nvSpPr>
          <p:cNvPr id="4" name="Text Placeholder 3"/>
          <p:cNvSpPr>
            <a:spLocks noGrp="1"/>
          </p:cNvSpPr>
          <p:nvPr>
            <p:ph type="body" sz="half" idx="2"/>
          </p:nvPr>
        </p:nvSpPr>
        <p:spPr>
          <a:xfrm>
            <a:off x="68474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p:txBody>
          <a:bodyPr/>
          <a:lstStyle>
            <a:lvl1pPr>
              <a:defRPr/>
            </a:lvl1pPr>
          </a:lstStyle>
          <a:p>
            <a:pPr>
              <a:defRPr/>
            </a:pPr>
            <a:r>
              <a:rPr lang="en-US"/>
              <a:t>Module 2    </a:t>
            </a:r>
          </a:p>
        </p:txBody>
      </p:sp>
      <p:sp>
        <p:nvSpPr>
          <p:cNvPr id="7" name="Rectangle 29"/>
          <p:cNvSpPr>
            <a:spLocks noGrp="1" noChangeArrowheads="1"/>
          </p:cNvSpPr>
          <p:nvPr>
            <p:ph type="sldNum" sz="quarter" idx="12"/>
          </p:nvPr>
        </p:nvSpPr>
        <p:spPr/>
        <p:txBody>
          <a:bodyPr/>
          <a:lstStyle>
            <a:lvl1pPr>
              <a:defRPr/>
            </a:lvl1pPr>
          </a:lstStyle>
          <a:p>
            <a:pPr>
              <a:defRPr/>
            </a:pPr>
            <a:fld id="{BB67B19E-50AB-4271-AB99-A2304E94D199}" type="slidenum">
              <a:rPr lang="en-US"/>
              <a:pPr>
                <a:defRPr/>
              </a:pPr>
              <a:t>‹#›</a:t>
            </a:fld>
            <a:r>
              <a:rPr lang="en-US"/>
              <a:t>    </a:t>
            </a:r>
          </a:p>
        </p:txBody>
      </p:sp>
    </p:spTree>
    <p:extLst>
      <p:ext uri="{BB962C8B-B14F-4D97-AF65-F5344CB8AC3E}">
        <p14:creationId xmlns:p14="http://schemas.microsoft.com/office/powerpoint/2010/main" val="197683988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642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847417" y="1981200"/>
            <a:ext cx="5080000" cy="4114800"/>
          </a:xfrm>
        </p:spPr>
        <p:txBody>
          <a:bodyPr/>
          <a:lstStyle/>
          <a:p>
            <a:pPr lvl="0"/>
            <a:endParaRPr lang="en-US" noProof="0"/>
          </a:p>
        </p:txBody>
      </p:sp>
      <p:sp>
        <p:nvSpPr>
          <p:cNvPr id="5" name="Rectangle 27"/>
          <p:cNvSpPr>
            <a:spLocks noGrp="1" noChangeArrowheads="1"/>
          </p:cNvSpPr>
          <p:nvPr>
            <p:ph type="dt" sz="half" idx="10"/>
          </p:nvPr>
        </p:nvSpPr>
        <p:spPr/>
        <p:txBody>
          <a:bodyPr/>
          <a:lstStyle>
            <a:lvl1pPr>
              <a:defRPr/>
            </a:lvl1pPr>
          </a:lstStyle>
          <a:p>
            <a:pPr>
              <a:defRPr/>
            </a:pPr>
            <a:r>
              <a:rPr lang="en-US"/>
              <a:t>Module 2    </a:t>
            </a:r>
          </a:p>
        </p:txBody>
      </p:sp>
      <p:sp>
        <p:nvSpPr>
          <p:cNvPr id="7" name="Rectangle 29"/>
          <p:cNvSpPr>
            <a:spLocks noGrp="1" noChangeArrowheads="1"/>
          </p:cNvSpPr>
          <p:nvPr>
            <p:ph type="sldNum" sz="quarter" idx="12"/>
          </p:nvPr>
        </p:nvSpPr>
        <p:spPr/>
        <p:txBody>
          <a:bodyPr/>
          <a:lstStyle>
            <a:lvl1pPr>
              <a:defRPr/>
            </a:lvl1pPr>
          </a:lstStyle>
          <a:p>
            <a:pPr>
              <a:defRPr/>
            </a:pPr>
            <a:fld id="{4D1DE475-9E7A-4E72-9D72-B8F6852E423F}" type="slidenum">
              <a:rPr lang="en-US"/>
              <a:pPr>
                <a:defRPr/>
              </a:pPr>
              <a:t>‹#›</a:t>
            </a:fld>
            <a:r>
              <a:rPr lang="en-US"/>
              <a:t>    </a:t>
            </a:r>
          </a:p>
        </p:txBody>
      </p:sp>
    </p:spTree>
    <p:extLst>
      <p:ext uri="{BB962C8B-B14F-4D97-AF65-F5344CB8AC3E}">
        <p14:creationId xmlns:p14="http://schemas.microsoft.com/office/powerpoint/2010/main" val="23593982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642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7417" y="1981200"/>
            <a:ext cx="5080000" cy="4114800"/>
          </a:xfrm>
        </p:spPr>
        <p:txBody>
          <a:bodyPr/>
          <a:lstStyle/>
          <a:p>
            <a:pPr lvl="0"/>
            <a:endParaRPr lang="en-US" noProof="0"/>
          </a:p>
        </p:txBody>
      </p:sp>
      <p:sp>
        <p:nvSpPr>
          <p:cNvPr id="5" name="Rectangle 27"/>
          <p:cNvSpPr>
            <a:spLocks noGrp="1" noChangeArrowheads="1"/>
          </p:cNvSpPr>
          <p:nvPr>
            <p:ph type="dt" sz="half" idx="10"/>
          </p:nvPr>
        </p:nvSpPr>
        <p:spPr/>
        <p:txBody>
          <a:bodyPr/>
          <a:lstStyle>
            <a:lvl1pPr>
              <a:defRPr/>
            </a:lvl1pPr>
          </a:lstStyle>
          <a:p>
            <a:pPr>
              <a:defRPr/>
            </a:pPr>
            <a:r>
              <a:rPr lang="en-US"/>
              <a:t>Module 2    </a:t>
            </a:r>
          </a:p>
        </p:txBody>
      </p:sp>
      <p:sp>
        <p:nvSpPr>
          <p:cNvPr id="6" name="Rectangle 28"/>
          <p:cNvSpPr>
            <a:spLocks noGrp="1" noChangeArrowheads="1"/>
          </p:cNvSpPr>
          <p:nvPr>
            <p:ph type="ftr" sz="quarter" idx="11"/>
          </p:nvPr>
        </p:nvSpPr>
        <p:spPr/>
        <p:txBody>
          <a:bodyPr/>
          <a:lstStyle>
            <a:lvl1pPr>
              <a:defRPr/>
            </a:lvl1pPr>
          </a:lstStyle>
          <a:p>
            <a:pPr>
              <a:defRPr/>
            </a:pPr>
            <a:r>
              <a:rPr lang="en-US"/>
              <a:t>RE Teachers' Orientation Program    </a:t>
            </a:r>
          </a:p>
        </p:txBody>
      </p:sp>
      <p:sp>
        <p:nvSpPr>
          <p:cNvPr id="7" name="Rectangle 29"/>
          <p:cNvSpPr>
            <a:spLocks noGrp="1" noChangeArrowheads="1"/>
          </p:cNvSpPr>
          <p:nvPr>
            <p:ph type="sldNum" sz="quarter" idx="12"/>
          </p:nvPr>
        </p:nvSpPr>
        <p:spPr/>
        <p:txBody>
          <a:bodyPr/>
          <a:lstStyle>
            <a:lvl1pPr>
              <a:defRPr/>
            </a:lvl1pPr>
          </a:lstStyle>
          <a:p>
            <a:pPr>
              <a:defRPr/>
            </a:pPr>
            <a:fld id="{43C120DA-8792-410A-A72A-97A40AC94BE3}" type="slidenum">
              <a:rPr lang="en-US"/>
              <a:pPr>
                <a:defRPr/>
              </a:pPr>
              <a:t>‹#›</a:t>
            </a:fld>
            <a:r>
              <a:rPr lang="en-US"/>
              <a:t>    </a:t>
            </a:r>
          </a:p>
        </p:txBody>
      </p:sp>
    </p:spTree>
    <p:extLst>
      <p:ext uri="{BB962C8B-B14F-4D97-AF65-F5344CB8AC3E}">
        <p14:creationId xmlns:p14="http://schemas.microsoft.com/office/powerpoint/2010/main" val="161968470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Module 2    </a:t>
            </a:r>
          </a:p>
        </p:txBody>
      </p:sp>
      <p:sp>
        <p:nvSpPr>
          <p:cNvPr id="8" name="Footer Placeholder 7"/>
          <p:cNvSpPr>
            <a:spLocks noGrp="1"/>
          </p:cNvSpPr>
          <p:nvPr>
            <p:ph type="ftr" sz="quarter" idx="11"/>
          </p:nvPr>
        </p:nvSpPr>
        <p:spPr/>
        <p:txBody>
          <a:bodyPr/>
          <a:lstStyle/>
          <a:p>
            <a:pPr>
              <a:defRPr/>
            </a:pPr>
            <a:r>
              <a:rPr lang="en-US"/>
              <a:t>RE Teachers' Orientation Program    </a:t>
            </a:r>
          </a:p>
        </p:txBody>
      </p:sp>
      <p:sp>
        <p:nvSpPr>
          <p:cNvPr id="9" name="Slide Number Placeholder 8"/>
          <p:cNvSpPr>
            <a:spLocks noGrp="1"/>
          </p:cNvSpPr>
          <p:nvPr>
            <p:ph type="sldNum" sz="quarter" idx="12"/>
          </p:nvPr>
        </p:nvSpPr>
        <p:spPr/>
        <p:txBody>
          <a:bodyPr/>
          <a:lstStyle/>
          <a:p>
            <a:pPr>
              <a:defRPr/>
            </a:pPr>
            <a:fld id="{8503AD2D-5907-4CEF-88A0-838D0B5957A0}" type="slidenum">
              <a:rPr lang="en-US" smtClean="0"/>
              <a:pPr>
                <a:defRPr/>
              </a:pPr>
              <a:t>‹#›</a:t>
            </a:fld>
            <a:r>
              <a:rPr lang="en-US"/>
              <a:t>    </a:t>
            </a:r>
          </a:p>
        </p:txBody>
      </p:sp>
    </p:spTree>
    <p:extLst>
      <p:ext uri="{BB962C8B-B14F-4D97-AF65-F5344CB8AC3E}">
        <p14:creationId xmlns:p14="http://schemas.microsoft.com/office/powerpoint/2010/main" val="245364660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r>
              <a:rPr lang="en-US"/>
              <a:t>Module 2    </a:t>
            </a:r>
          </a:p>
        </p:txBody>
      </p:sp>
      <p:sp>
        <p:nvSpPr>
          <p:cNvPr id="8" name="Footer Placeholder 7"/>
          <p:cNvSpPr>
            <a:spLocks noGrp="1"/>
          </p:cNvSpPr>
          <p:nvPr>
            <p:ph type="ftr" sz="quarter" idx="11"/>
          </p:nvPr>
        </p:nvSpPr>
        <p:spPr/>
        <p:txBody>
          <a:bodyPr/>
          <a:lstStyle/>
          <a:p>
            <a:pPr>
              <a:defRPr/>
            </a:pPr>
            <a:r>
              <a:rPr lang="en-US"/>
              <a:t>RE Teachers' Orientation Program    </a:t>
            </a:r>
          </a:p>
        </p:txBody>
      </p:sp>
      <p:sp>
        <p:nvSpPr>
          <p:cNvPr id="9" name="Slide Number Placeholder 8"/>
          <p:cNvSpPr>
            <a:spLocks noGrp="1"/>
          </p:cNvSpPr>
          <p:nvPr>
            <p:ph type="sldNum" sz="quarter" idx="12"/>
          </p:nvPr>
        </p:nvSpPr>
        <p:spPr/>
        <p:txBody>
          <a:bodyPr/>
          <a:lstStyle/>
          <a:p>
            <a:pPr>
              <a:defRPr/>
            </a:pPr>
            <a:fld id="{22D78102-F25E-4FE7-9E7C-6C8CE6110B63}" type="slidenum">
              <a:rPr lang="en-US" smtClean="0"/>
              <a:pPr>
                <a:defRPr/>
              </a:pPr>
              <a:t>‹#›</a:t>
            </a:fld>
            <a:r>
              <a:rPr lang="en-US"/>
              <a:t>    </a:t>
            </a:r>
          </a:p>
        </p:txBody>
      </p:sp>
    </p:spTree>
    <p:extLst>
      <p:ext uri="{BB962C8B-B14F-4D97-AF65-F5344CB8AC3E}">
        <p14:creationId xmlns:p14="http://schemas.microsoft.com/office/powerpoint/2010/main" val="1700714588"/>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r>
              <a:rPr lang="en-US"/>
              <a:t>Module 2    </a:t>
            </a:r>
          </a:p>
        </p:txBody>
      </p:sp>
      <p:sp>
        <p:nvSpPr>
          <p:cNvPr id="9" name="Footer Placeholder 8"/>
          <p:cNvSpPr>
            <a:spLocks noGrp="1"/>
          </p:cNvSpPr>
          <p:nvPr>
            <p:ph type="ftr" sz="quarter" idx="11"/>
          </p:nvPr>
        </p:nvSpPr>
        <p:spPr/>
        <p:txBody>
          <a:bodyPr/>
          <a:lstStyle/>
          <a:p>
            <a:pPr>
              <a:defRPr/>
            </a:pPr>
            <a:r>
              <a:rPr lang="en-US"/>
              <a:t>RE Teachers' Orientation Program    </a:t>
            </a:r>
          </a:p>
        </p:txBody>
      </p:sp>
      <p:sp>
        <p:nvSpPr>
          <p:cNvPr id="10" name="Slide Number Placeholder 9"/>
          <p:cNvSpPr>
            <a:spLocks noGrp="1"/>
          </p:cNvSpPr>
          <p:nvPr>
            <p:ph type="sldNum" sz="quarter" idx="12"/>
          </p:nvPr>
        </p:nvSpPr>
        <p:spPr/>
        <p:txBody>
          <a:bodyPr/>
          <a:lstStyle/>
          <a:p>
            <a:pPr>
              <a:defRPr/>
            </a:pPr>
            <a:fld id="{7729606E-4409-4668-9417-C120E5E87D9A}" type="slidenum">
              <a:rPr lang="en-US" smtClean="0"/>
              <a:pPr>
                <a:defRPr/>
              </a:pPr>
              <a:t>‹#›</a:t>
            </a:fld>
            <a:r>
              <a:rPr lang="en-US"/>
              <a:t>    </a:t>
            </a:r>
          </a:p>
        </p:txBody>
      </p:sp>
    </p:spTree>
    <p:extLst>
      <p:ext uri="{BB962C8B-B14F-4D97-AF65-F5344CB8AC3E}">
        <p14:creationId xmlns:p14="http://schemas.microsoft.com/office/powerpoint/2010/main" val="241203427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r>
              <a:rPr lang="en-US"/>
              <a:t>Module 2    </a:t>
            </a:r>
          </a:p>
        </p:txBody>
      </p:sp>
      <p:sp>
        <p:nvSpPr>
          <p:cNvPr id="8" name="Footer Placeholder 7"/>
          <p:cNvSpPr>
            <a:spLocks noGrp="1"/>
          </p:cNvSpPr>
          <p:nvPr>
            <p:ph type="ftr" sz="quarter" idx="11"/>
          </p:nvPr>
        </p:nvSpPr>
        <p:spPr/>
        <p:txBody>
          <a:bodyPr/>
          <a:lstStyle/>
          <a:p>
            <a:pPr>
              <a:defRPr/>
            </a:pPr>
            <a:r>
              <a:rPr lang="en-US"/>
              <a:t>RE Teachers' Orientation Program    </a:t>
            </a:r>
          </a:p>
        </p:txBody>
      </p:sp>
      <p:sp>
        <p:nvSpPr>
          <p:cNvPr id="9" name="Slide Number Placeholder 8"/>
          <p:cNvSpPr>
            <a:spLocks noGrp="1"/>
          </p:cNvSpPr>
          <p:nvPr>
            <p:ph type="sldNum" sz="quarter" idx="12"/>
          </p:nvPr>
        </p:nvSpPr>
        <p:spPr/>
        <p:txBody>
          <a:bodyPr/>
          <a:lstStyle/>
          <a:p>
            <a:pPr>
              <a:defRPr/>
            </a:pPr>
            <a:fld id="{7D7E7E2A-A1B5-4C57-870F-C627556D3553}" type="slidenum">
              <a:rPr lang="en-US" smtClean="0"/>
              <a:pPr>
                <a:defRPr/>
              </a:pPr>
              <a:t>‹#›</a:t>
            </a:fld>
            <a:r>
              <a:rPr lang="en-US"/>
              <a:t>    </a:t>
            </a: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7136580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Module 2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54771B3B-24E6-4D23-9A40-1B834D25322D}" type="slidenum">
              <a:rPr lang="en-US" smtClean="0"/>
              <a:pPr>
                <a:defRPr/>
              </a:pPr>
              <a:t>‹#›</a:t>
            </a:fld>
            <a:r>
              <a:rPr lang="en-US"/>
              <a:t>    </a:t>
            </a:r>
          </a:p>
        </p:txBody>
      </p:sp>
    </p:spTree>
    <p:extLst>
      <p:ext uri="{BB962C8B-B14F-4D97-AF65-F5344CB8AC3E}">
        <p14:creationId xmlns:p14="http://schemas.microsoft.com/office/powerpoint/2010/main" val="236605362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Module 2    </a:t>
            </a:r>
          </a:p>
        </p:txBody>
      </p:sp>
      <p:sp>
        <p:nvSpPr>
          <p:cNvPr id="3" name="Footer Placeholder 2"/>
          <p:cNvSpPr>
            <a:spLocks noGrp="1"/>
          </p:cNvSpPr>
          <p:nvPr>
            <p:ph type="ftr" sz="quarter" idx="11"/>
          </p:nvPr>
        </p:nvSpPr>
        <p:spPr/>
        <p:txBody>
          <a:bodyPr/>
          <a:lstStyle/>
          <a:p>
            <a:pPr>
              <a:defRPr/>
            </a:pPr>
            <a:r>
              <a:rPr lang="en-US"/>
              <a:t>RE Teachers' Orientation Program    </a:t>
            </a:r>
          </a:p>
        </p:txBody>
      </p:sp>
      <p:sp>
        <p:nvSpPr>
          <p:cNvPr id="4" name="Slide Number Placeholder 3"/>
          <p:cNvSpPr>
            <a:spLocks noGrp="1"/>
          </p:cNvSpPr>
          <p:nvPr>
            <p:ph type="sldNum" sz="quarter" idx="12"/>
          </p:nvPr>
        </p:nvSpPr>
        <p:spPr/>
        <p:txBody>
          <a:bodyPr/>
          <a:lstStyle/>
          <a:p>
            <a:pPr>
              <a:defRPr/>
            </a:pPr>
            <a:fld id="{949E09BC-1BFF-4CFB-B1F9-02D82F5A49AF}" type="slidenum">
              <a:rPr lang="en-US" smtClean="0"/>
              <a:pPr>
                <a:defRPr/>
              </a:pPr>
              <a:t>‹#›</a:t>
            </a:fld>
            <a:r>
              <a:rPr lang="en-US"/>
              <a:t>    </a:t>
            </a:r>
          </a:p>
        </p:txBody>
      </p:sp>
    </p:spTree>
    <p:extLst>
      <p:ext uri="{BB962C8B-B14F-4D97-AF65-F5344CB8AC3E}">
        <p14:creationId xmlns:p14="http://schemas.microsoft.com/office/powerpoint/2010/main" val="97381383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r>
              <a:rPr lang="en-US"/>
              <a:t>Module 2    </a:t>
            </a: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a:defRPr/>
            </a:pPr>
            <a:fld id="{724D7E98-A20D-48E2-AC52-DADE7E70AAC7}" type="slidenum">
              <a:rPr lang="en-US" smtClean="0"/>
              <a:pPr>
                <a:defRPr/>
              </a:pPr>
              <a:t>‹#›</a:t>
            </a:fld>
            <a:r>
              <a:rPr lang="en-US"/>
              <a:t>    </a:t>
            </a:r>
          </a:p>
        </p:txBody>
      </p:sp>
    </p:spTree>
    <p:extLst>
      <p:ext uri="{BB962C8B-B14F-4D97-AF65-F5344CB8AC3E}">
        <p14:creationId xmlns:p14="http://schemas.microsoft.com/office/powerpoint/2010/main" val="173080893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r>
              <a:rPr lang="en-US"/>
              <a:t>Module 2    </a:t>
            </a: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RE Teachers' Orientation Program    </a:t>
            </a:r>
          </a:p>
        </p:txBody>
      </p:sp>
      <p:sp>
        <p:nvSpPr>
          <p:cNvPr id="10" name="Slide Number Placeholder 9"/>
          <p:cNvSpPr>
            <a:spLocks noGrp="1"/>
          </p:cNvSpPr>
          <p:nvPr>
            <p:ph type="sldNum" sz="quarter" idx="12"/>
          </p:nvPr>
        </p:nvSpPr>
        <p:spPr/>
        <p:txBody>
          <a:bodyPr/>
          <a:lstStyle/>
          <a:p>
            <a:pPr>
              <a:defRPr/>
            </a:pPr>
            <a:fld id="{2C47B059-D48A-4F3A-A44E-E0DDA917404E}" type="slidenum">
              <a:rPr lang="en-US" smtClean="0"/>
              <a:pPr>
                <a:defRPr/>
              </a:pPr>
              <a:t>‹#›</a:t>
            </a:fld>
            <a:r>
              <a:rPr lang="en-US"/>
              <a:t>    </a:t>
            </a:r>
          </a:p>
        </p:txBody>
      </p:sp>
    </p:spTree>
    <p:extLst>
      <p:ext uri="{BB962C8B-B14F-4D97-AF65-F5344CB8AC3E}">
        <p14:creationId xmlns:p14="http://schemas.microsoft.com/office/powerpoint/2010/main" val="374307360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r>
              <a:rPr lang="en-US"/>
              <a:t>Module 2    </a:t>
            </a: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RE Teachers' Orientation Program    </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7D7E7E2A-A1B5-4C57-870F-C627556D3553}" type="slidenum">
              <a:rPr lang="en-US" smtClean="0"/>
              <a:pPr>
                <a:defRPr/>
              </a:pPr>
              <a:t>‹#›</a:t>
            </a:fld>
            <a:r>
              <a:rPr lang="en-US"/>
              <a:t>    </a:t>
            </a:r>
          </a:p>
        </p:txBody>
      </p:sp>
    </p:spTree>
    <p:extLst>
      <p:ext uri="{BB962C8B-B14F-4D97-AF65-F5344CB8AC3E}">
        <p14:creationId xmlns:p14="http://schemas.microsoft.com/office/powerpoint/2010/main" val="44256807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Lst>
  <p:transition>
    <p:random/>
  </p:transition>
  <p:hf hdr="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ormedfai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EEE768-D8B3-4EF7-A014-2ED4BB0FBDFD}"/>
              </a:ext>
            </a:extLst>
          </p:cNvPr>
          <p:cNvSpPr/>
          <p:nvPr/>
        </p:nvSpPr>
        <p:spPr bwMode="auto">
          <a:xfrm>
            <a:off x="-76200" y="24311"/>
            <a:ext cx="12268200" cy="6909889"/>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AU"/>
          </a:p>
        </p:txBody>
      </p:sp>
      <p:sp>
        <p:nvSpPr>
          <p:cNvPr id="3" name="Subtitle 2"/>
          <p:cNvSpPr>
            <a:spLocks noGrp="1"/>
          </p:cNvSpPr>
          <p:nvPr>
            <p:ph type="subTitle" idx="1"/>
          </p:nvPr>
        </p:nvSpPr>
        <p:spPr>
          <a:xfrm>
            <a:off x="2438400" y="3009763"/>
            <a:ext cx="6858000" cy="2150437"/>
          </a:xfrm>
        </p:spPr>
        <p:txBody>
          <a:bodyPr>
            <a:normAutofit fontScale="77500" lnSpcReduction="20000"/>
          </a:bodyPr>
          <a:lstStyle/>
          <a:p>
            <a:pPr algn="ctr"/>
            <a:r>
              <a:rPr lang="en-AU" sz="4400" dirty="0">
                <a:latin typeface="Futura PT Book" panose="020B0502020204020303" pitchFamily="34" charset="0"/>
                <a:hlinkClick r:id="rId3"/>
              </a:rPr>
              <a:t>www.formedfaith.org</a:t>
            </a:r>
            <a:endParaRPr lang="en-AU" sz="4400" dirty="0">
              <a:latin typeface="Futura PT Book" panose="020B0502020204020303" pitchFamily="34" charset="0"/>
            </a:endParaRPr>
          </a:p>
          <a:p>
            <a:pPr algn="ctr"/>
            <a:endParaRPr lang="en-AU" sz="4400" dirty="0">
              <a:latin typeface="Futura PT Book" panose="020B0502020204020303" pitchFamily="34" charset="0"/>
            </a:endParaRPr>
          </a:p>
          <a:p>
            <a:pPr algn="ctr"/>
            <a:endParaRPr lang="en-AU" sz="4400" dirty="0">
              <a:latin typeface="Futura PT Book" panose="020B0502020204020303" pitchFamily="34" charset="0"/>
            </a:endParaRPr>
          </a:p>
          <a:p>
            <a:pPr algn="ctr"/>
            <a:r>
              <a:rPr lang="en-AU" sz="4400" dirty="0">
                <a:latin typeface="Futura PT Book" panose="020B0502020204020303" pitchFamily="34" charset="0"/>
              </a:rPr>
              <a:t>The home of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764426"/>
            <a:ext cx="9144000" cy="217737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15999" b="17099"/>
          <a:stretch/>
        </p:blipFill>
        <p:spPr>
          <a:xfrm>
            <a:off x="3195403" y="5160200"/>
            <a:ext cx="5533785" cy="885406"/>
          </a:xfrm>
          <a:prstGeom prst="rect">
            <a:avLst/>
          </a:prstGeom>
        </p:spPr>
      </p:pic>
    </p:spTree>
    <p:extLst>
      <p:ext uri="{BB962C8B-B14F-4D97-AF65-F5344CB8AC3E}">
        <p14:creationId xmlns:p14="http://schemas.microsoft.com/office/powerpoint/2010/main" val="268445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p:txBody>
          <a:bodyPr/>
          <a:lstStyle/>
          <a:p>
            <a:r>
              <a:rPr lang="en-AU"/>
              <a:t>Do we say what we mean?</a:t>
            </a:r>
            <a:endParaRPr lang="en-AU">
              <a:latin typeface="Impact" pitchFamily="34" charset="0"/>
            </a:endParaRPr>
          </a:p>
        </p:txBody>
      </p:sp>
      <p:sp>
        <p:nvSpPr>
          <p:cNvPr id="21507" name="Rectangle 3"/>
          <p:cNvSpPr>
            <a:spLocks noGrp="1" noChangeArrowheads="1"/>
          </p:cNvSpPr>
          <p:nvPr>
            <p:ph idx="1"/>
          </p:nvPr>
        </p:nvSpPr>
        <p:spPr>
          <a:xfrm>
            <a:off x="914400" y="2638044"/>
            <a:ext cx="10972800" cy="3255264"/>
          </a:xfrm>
        </p:spPr>
        <p:txBody>
          <a:bodyPr>
            <a:noAutofit/>
          </a:bodyPr>
          <a:lstStyle/>
          <a:p>
            <a:pPr>
              <a:buSzTx/>
              <a:buFont typeface="Wingdings" pitchFamily="2" charset="2"/>
              <a:buChar char="§"/>
            </a:pPr>
            <a:r>
              <a:rPr lang="en-AU" sz="3600" dirty="0"/>
              <a:t> Our Father who art in heaven, hallowed be thy name</a:t>
            </a:r>
          </a:p>
          <a:p>
            <a:pPr>
              <a:buSzTx/>
              <a:buFont typeface="Wingdings" pitchFamily="2" charset="2"/>
              <a:buChar char="§"/>
            </a:pPr>
            <a:r>
              <a:rPr lang="en-AU" sz="3600" dirty="0"/>
              <a:t> Still for us </a:t>
            </a:r>
            <a:r>
              <a:rPr lang="en-US" sz="3600" dirty="0"/>
              <a:t>H</a:t>
            </a:r>
            <a:r>
              <a:rPr lang="en-AU" sz="3600" dirty="0"/>
              <a:t>e intercedes, His prevailing death </a:t>
            </a:r>
            <a:r>
              <a:rPr lang="en-US" sz="3600" dirty="0"/>
              <a:t>H</a:t>
            </a:r>
            <a:r>
              <a:rPr lang="en-AU" sz="3600" dirty="0"/>
              <a:t>e pleads</a:t>
            </a:r>
          </a:p>
          <a:p>
            <a:pPr>
              <a:buSzTx/>
              <a:buFont typeface="Wingdings" pitchFamily="2" charset="2"/>
              <a:buChar char="§"/>
            </a:pPr>
            <a:r>
              <a:rPr lang="en-AU" sz="3600" dirty="0"/>
              <a:t> It is by God’s grace that you have been saved by faith</a:t>
            </a:r>
          </a:p>
          <a:p>
            <a:pPr>
              <a:buSzTx/>
              <a:buFont typeface="Wingdings" pitchFamily="2" charset="2"/>
              <a:buChar char="§"/>
            </a:pPr>
            <a:r>
              <a:rPr lang="en-AU" sz="3600" dirty="0"/>
              <a:t> Gentle Jesus meek and mild ...</a:t>
            </a:r>
          </a:p>
        </p:txBody>
      </p:sp>
      <p:sp>
        <p:nvSpPr>
          <p:cNvPr id="28676"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9F62F9C-ABA1-49D0-926C-D5FFAF49CB1A}" type="slidenum">
              <a:rPr lang="en-US" sz="1400">
                <a:latin typeface="Arial" charset="0"/>
              </a:rPr>
              <a:pPr/>
              <a:t>10</a:t>
            </a:fld>
            <a:r>
              <a:rPr lang="en-US" sz="1400">
                <a:latin typeface="Arial" charset="0"/>
              </a:rPr>
              <a:t>    </a:t>
            </a:r>
          </a:p>
        </p:txBody>
      </p:sp>
      <p:graphicFrame>
        <p:nvGraphicFramePr>
          <p:cNvPr id="28679" name="Object 5">
            <a:hlinkClick r:id="" action="ppaction://ole?verb=0"/>
          </p:cNvPr>
          <p:cNvGraphicFramePr>
            <a:graphicFrameLocks noChangeAspect="1"/>
          </p:cNvGraphicFramePr>
          <p:nvPr>
            <p:extLst>
              <p:ext uri="{D42A27DB-BD31-4B8C-83A1-F6EECF244321}">
                <p14:modId xmlns:p14="http://schemas.microsoft.com/office/powerpoint/2010/main" val="2190078554"/>
              </p:ext>
            </p:extLst>
          </p:nvPr>
        </p:nvGraphicFramePr>
        <p:xfrm>
          <a:off x="6387830" y="5934134"/>
          <a:ext cx="2095500" cy="628650"/>
        </p:xfrm>
        <a:graphic>
          <a:graphicData uri="http://schemas.openxmlformats.org/presentationml/2006/ole">
            <mc:AlternateContent xmlns:mc="http://schemas.openxmlformats.org/markup-compatibility/2006">
              <mc:Choice xmlns:v="urn:schemas-microsoft-com:vml" Requires="v">
                <p:oleObj spid="_x0000_s28703" name="Presentation" showAsIcon="1" r:id="rId4" imgW="2095500" imgH="628650" progId="PowerPoint.Show.8">
                  <p:embed/>
                </p:oleObj>
              </mc:Choice>
              <mc:Fallback>
                <p:oleObj name="Presentation" showAsIcon="1" r:id="rId4" imgW="2095500" imgH="628650" progId="PowerPoint.Show.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830" y="5934134"/>
                        <a:ext cx="2095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BF26E0-5A9E-4F28-ABF2-E6BC3A997DA3}"/>
              </a:ext>
            </a:extLst>
          </p:cNvPr>
          <p:cNvSpPr/>
          <p:nvPr/>
        </p:nvSpPr>
        <p:spPr bwMode="auto">
          <a:xfrm>
            <a:off x="0" y="0"/>
            <a:ext cx="12192000" cy="6857999"/>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2">
                  <a:lumMod val="50000"/>
                </a:schemeClr>
              </a:solidFill>
              <a:effectLst/>
              <a:latin typeface="+mn-lt"/>
            </a:endParaRPr>
          </a:p>
        </p:txBody>
      </p:sp>
      <p:sp>
        <p:nvSpPr>
          <p:cNvPr id="2" name="Title 1"/>
          <p:cNvSpPr>
            <a:spLocks noGrp="1"/>
          </p:cNvSpPr>
          <p:nvPr>
            <p:ph type="title"/>
          </p:nvPr>
        </p:nvSpPr>
        <p:spPr>
          <a:xfrm>
            <a:off x="8229600" y="606590"/>
            <a:ext cx="3585913" cy="1143000"/>
          </a:xfrm>
        </p:spPr>
        <p:txBody>
          <a:bodyPr>
            <a:normAutofit/>
          </a:bodyPr>
          <a:lstStyle/>
          <a:p>
            <a:r>
              <a:rPr lang="en-AU" dirty="0">
                <a:solidFill>
                  <a:schemeClr val="tx2">
                    <a:lumMod val="50000"/>
                  </a:schemeClr>
                </a:solidFill>
                <a:latin typeface="+mn-lt"/>
              </a:rPr>
              <a:t>spirituality matrix?</a:t>
            </a:r>
          </a:p>
        </p:txBody>
      </p:sp>
      <p:sp>
        <p:nvSpPr>
          <p:cNvPr id="3" name="Content Placeholder 2"/>
          <p:cNvSpPr>
            <a:spLocks noGrp="1"/>
          </p:cNvSpPr>
          <p:nvPr>
            <p:ph idx="1"/>
          </p:nvPr>
        </p:nvSpPr>
        <p:spPr>
          <a:xfrm>
            <a:off x="2879535" y="289756"/>
            <a:ext cx="6131024" cy="1252736"/>
          </a:xfrm>
        </p:spPr>
        <p:txBody>
          <a:bodyPr>
            <a:normAutofit lnSpcReduction="10000"/>
          </a:bodyPr>
          <a:lstStyle/>
          <a:p>
            <a:pPr marL="0" indent="0">
              <a:buNone/>
            </a:pPr>
            <a:r>
              <a:rPr lang="en-AU" sz="3300" dirty="0">
                <a:solidFill>
                  <a:schemeClr val="tx2">
                    <a:lumMod val="50000"/>
                  </a:schemeClr>
                </a:solidFill>
              </a:rPr>
              <a:t>1. Origins</a:t>
            </a:r>
          </a:p>
          <a:p>
            <a:pPr marL="228600" lvl="1" indent="0">
              <a:buNone/>
            </a:pPr>
            <a:r>
              <a:rPr lang="en-AU" dirty="0">
                <a:solidFill>
                  <a:schemeClr val="tx2">
                    <a:lumMod val="50000"/>
                  </a:schemeClr>
                </a:solidFill>
              </a:rPr>
              <a:t>-	Where does everything come from?</a:t>
            </a:r>
          </a:p>
          <a:p>
            <a:pPr marL="228600" lvl="1" indent="0">
              <a:buNone/>
            </a:pPr>
            <a:r>
              <a:rPr lang="en-AU" dirty="0">
                <a:solidFill>
                  <a:schemeClr val="tx2">
                    <a:lumMod val="50000"/>
                  </a:schemeClr>
                </a:solidFill>
              </a:rPr>
              <a:t>-	Where do I come from?</a:t>
            </a:r>
          </a:p>
        </p:txBody>
      </p:sp>
      <p:sp>
        <p:nvSpPr>
          <p:cNvPr id="5" name="Rectangle 4"/>
          <p:cNvSpPr/>
          <p:nvPr/>
        </p:nvSpPr>
        <p:spPr>
          <a:xfrm>
            <a:off x="2879535" y="1542492"/>
            <a:ext cx="7200799" cy="984885"/>
          </a:xfrm>
          <a:prstGeom prst="rect">
            <a:avLst/>
          </a:prstGeom>
        </p:spPr>
        <p:txBody>
          <a:bodyPr wrap="square">
            <a:spAutoFit/>
          </a:bodyPr>
          <a:lstStyle/>
          <a:p>
            <a:pPr marL="514350" indent="-514350">
              <a:buAutoNum type="arabicPeriod" startAt="2"/>
            </a:pPr>
            <a:r>
              <a:rPr lang="en-AU" sz="2800" dirty="0">
                <a:solidFill>
                  <a:schemeClr val="tx2">
                    <a:lumMod val="50000"/>
                  </a:schemeClr>
                </a:solidFill>
                <a:latin typeface="+mn-lt"/>
              </a:rPr>
              <a:t>Purpose</a:t>
            </a:r>
          </a:p>
          <a:p>
            <a:pPr marL="971550" lvl="1" indent="-514350"/>
            <a:r>
              <a:rPr lang="en-AU" sz="3000" dirty="0">
                <a:solidFill>
                  <a:schemeClr val="tx2">
                    <a:lumMod val="50000"/>
                  </a:schemeClr>
                </a:solidFill>
                <a:latin typeface="+mn-lt"/>
              </a:rPr>
              <a:t>-  </a:t>
            </a:r>
            <a:r>
              <a:rPr lang="en-AU" dirty="0">
                <a:solidFill>
                  <a:schemeClr val="tx2">
                    <a:lumMod val="50000"/>
                  </a:schemeClr>
                </a:solidFill>
                <a:latin typeface="+mn-lt"/>
              </a:rPr>
              <a:t>Since I’m here, what am I supposed to be doing? </a:t>
            </a:r>
          </a:p>
        </p:txBody>
      </p:sp>
      <p:sp>
        <p:nvSpPr>
          <p:cNvPr id="6" name="Rectangle 5"/>
          <p:cNvSpPr/>
          <p:nvPr/>
        </p:nvSpPr>
        <p:spPr>
          <a:xfrm>
            <a:off x="2863322" y="2697120"/>
            <a:ext cx="7704856" cy="984885"/>
          </a:xfrm>
          <a:prstGeom prst="rect">
            <a:avLst/>
          </a:prstGeom>
        </p:spPr>
        <p:txBody>
          <a:bodyPr wrap="square">
            <a:spAutoFit/>
          </a:bodyPr>
          <a:lstStyle/>
          <a:p>
            <a:pPr marL="514350" indent="-514350"/>
            <a:r>
              <a:rPr lang="en-AU" sz="2800" dirty="0">
                <a:solidFill>
                  <a:schemeClr val="tx2">
                    <a:lumMod val="50000"/>
                  </a:schemeClr>
                </a:solidFill>
                <a:latin typeface="+mn-lt"/>
              </a:rPr>
              <a:t>3.   How to live</a:t>
            </a:r>
          </a:p>
          <a:p>
            <a:pPr marL="971550" lvl="1" indent="-514350"/>
            <a:r>
              <a:rPr lang="en-AU" sz="3000" dirty="0">
                <a:solidFill>
                  <a:schemeClr val="tx2">
                    <a:lumMod val="50000"/>
                  </a:schemeClr>
                </a:solidFill>
                <a:latin typeface="+mn-lt"/>
              </a:rPr>
              <a:t>-  </a:t>
            </a:r>
            <a:r>
              <a:rPr lang="en-AU" dirty="0">
                <a:solidFill>
                  <a:schemeClr val="tx2">
                    <a:lumMod val="50000"/>
                  </a:schemeClr>
                </a:solidFill>
                <a:latin typeface="+mn-lt"/>
              </a:rPr>
              <a:t>While I’m doing it, how should I treat myself, others and the planet?</a:t>
            </a:r>
          </a:p>
        </p:txBody>
      </p:sp>
      <p:sp>
        <p:nvSpPr>
          <p:cNvPr id="7" name="Rectangle 6"/>
          <p:cNvSpPr/>
          <p:nvPr/>
        </p:nvSpPr>
        <p:spPr>
          <a:xfrm>
            <a:off x="2921671" y="4065273"/>
            <a:ext cx="7200800" cy="984885"/>
          </a:xfrm>
          <a:prstGeom prst="rect">
            <a:avLst/>
          </a:prstGeom>
        </p:spPr>
        <p:txBody>
          <a:bodyPr wrap="square">
            <a:spAutoFit/>
          </a:bodyPr>
          <a:lstStyle/>
          <a:p>
            <a:pPr marL="514350" indent="-514350"/>
            <a:r>
              <a:rPr lang="en-AU" sz="2800" dirty="0">
                <a:solidFill>
                  <a:schemeClr val="tx2">
                    <a:lumMod val="50000"/>
                  </a:schemeClr>
                </a:solidFill>
                <a:latin typeface="+mn-lt"/>
              </a:rPr>
              <a:t>4.   Destiny</a:t>
            </a:r>
          </a:p>
          <a:p>
            <a:pPr marL="971550" lvl="1" indent="-514350"/>
            <a:r>
              <a:rPr lang="en-AU" sz="3000" dirty="0">
                <a:solidFill>
                  <a:schemeClr val="tx2">
                    <a:lumMod val="50000"/>
                  </a:schemeClr>
                </a:solidFill>
                <a:latin typeface="+mn-lt"/>
              </a:rPr>
              <a:t>-  </a:t>
            </a:r>
            <a:r>
              <a:rPr lang="en-AU" dirty="0">
                <a:solidFill>
                  <a:schemeClr val="tx2">
                    <a:lumMod val="50000"/>
                  </a:schemeClr>
                </a:solidFill>
                <a:latin typeface="+mn-lt"/>
              </a:rPr>
              <a:t>All that’s fine, but what comes next?</a:t>
            </a:r>
          </a:p>
        </p:txBody>
      </p:sp>
      <p:sp>
        <p:nvSpPr>
          <p:cNvPr id="8" name="Rectangle 7"/>
          <p:cNvSpPr/>
          <p:nvPr/>
        </p:nvSpPr>
        <p:spPr>
          <a:xfrm>
            <a:off x="2861701" y="5220338"/>
            <a:ext cx="7812360" cy="984885"/>
          </a:xfrm>
          <a:prstGeom prst="rect">
            <a:avLst/>
          </a:prstGeom>
        </p:spPr>
        <p:txBody>
          <a:bodyPr wrap="square">
            <a:spAutoFit/>
          </a:bodyPr>
          <a:lstStyle/>
          <a:p>
            <a:pPr marL="514350" indent="-514350"/>
            <a:r>
              <a:rPr lang="en-AU" sz="2800" dirty="0">
                <a:solidFill>
                  <a:schemeClr val="tx2">
                    <a:lumMod val="50000"/>
                  </a:schemeClr>
                </a:solidFill>
                <a:latin typeface="+mn-lt"/>
              </a:rPr>
              <a:t>5.   Divinity</a:t>
            </a:r>
          </a:p>
          <a:p>
            <a:pPr marL="971550" lvl="1" indent="-514350"/>
            <a:r>
              <a:rPr lang="en-AU" sz="3000" dirty="0">
                <a:solidFill>
                  <a:schemeClr val="tx2">
                    <a:lumMod val="50000"/>
                  </a:schemeClr>
                </a:solidFill>
                <a:latin typeface="+mn-lt"/>
              </a:rPr>
              <a:t>-  </a:t>
            </a:r>
            <a:r>
              <a:rPr lang="en-AU" dirty="0">
                <a:solidFill>
                  <a:schemeClr val="tx2">
                    <a:lumMod val="50000"/>
                  </a:schemeClr>
                </a:solidFill>
                <a:latin typeface="+mn-lt"/>
              </a:rPr>
              <a:t>Is there a God? And does that answer make a difference to those above?</a:t>
            </a:r>
          </a:p>
        </p:txBody>
      </p:sp>
      <p:pic>
        <p:nvPicPr>
          <p:cNvPr id="9218" name="Picture 2" descr="http://lunadigital.tv/wp-content/uploads/2012/06/google-logo-2.jpeg"/>
          <p:cNvPicPr>
            <a:picLocks noChangeAspect="1" noChangeArrowheads="1"/>
          </p:cNvPicPr>
          <p:nvPr/>
        </p:nvPicPr>
        <p:blipFill>
          <a:blip r:embed="rId3" cstate="print"/>
          <a:srcRect l="24690" t="26578" r="57674" b="26173"/>
          <a:stretch>
            <a:fillRect/>
          </a:stretch>
        </p:blipFill>
        <p:spPr bwMode="auto">
          <a:xfrm>
            <a:off x="1524000" y="1"/>
            <a:ext cx="1187625" cy="1349629"/>
          </a:xfrm>
          <a:prstGeom prst="rect">
            <a:avLst/>
          </a:prstGeom>
          <a:noFill/>
        </p:spPr>
      </p:pic>
      <p:pic>
        <p:nvPicPr>
          <p:cNvPr id="11" name="Picture 4" descr="http://www.simracingdesign.com/%7Efiles/pepsi_L8Q.jpg"/>
          <p:cNvPicPr>
            <a:picLocks noChangeAspect="1" noChangeArrowheads="1"/>
          </p:cNvPicPr>
          <p:nvPr/>
        </p:nvPicPr>
        <p:blipFill>
          <a:blip r:embed="rId4" cstate="print"/>
          <a:srcRect l="38799" t="64702" r="48268" b="13163"/>
          <a:stretch>
            <a:fillRect/>
          </a:stretch>
        </p:blipFill>
        <p:spPr bwMode="auto">
          <a:xfrm>
            <a:off x="1524001" y="1340768"/>
            <a:ext cx="1157667" cy="1368152"/>
          </a:xfrm>
          <a:prstGeom prst="rect">
            <a:avLst/>
          </a:prstGeom>
          <a:noFill/>
        </p:spPr>
      </p:pic>
      <p:pic>
        <p:nvPicPr>
          <p:cNvPr id="9226" name="Picture 10" descr="http://static.tumblr.com/kou2gbo/k2Gm87swp/1d-logo-background-i1.jpg"/>
          <p:cNvPicPr>
            <a:picLocks noChangeAspect="1" noChangeArrowheads="1"/>
          </p:cNvPicPr>
          <p:nvPr/>
        </p:nvPicPr>
        <p:blipFill>
          <a:blip r:embed="rId5" cstate="print"/>
          <a:srcRect l="29264" r="14646"/>
          <a:stretch>
            <a:fillRect/>
          </a:stretch>
        </p:blipFill>
        <p:spPr bwMode="auto">
          <a:xfrm>
            <a:off x="1703512" y="5229200"/>
            <a:ext cx="1035900" cy="1474516"/>
          </a:xfrm>
          <a:prstGeom prst="rect">
            <a:avLst/>
          </a:prstGeom>
          <a:noFill/>
        </p:spPr>
      </p:pic>
      <p:pic>
        <p:nvPicPr>
          <p:cNvPr id="1026" name="Picture 2" descr="C:\Documents and Settings\jsargeant\Desktop\Picture1.png"/>
          <p:cNvPicPr>
            <a:picLocks noChangeAspect="1" noChangeArrowheads="1"/>
          </p:cNvPicPr>
          <p:nvPr/>
        </p:nvPicPr>
        <p:blipFill>
          <a:blip r:embed="rId6" cstate="print"/>
          <a:srcRect/>
          <a:stretch>
            <a:fillRect/>
          </a:stretch>
        </p:blipFill>
        <p:spPr bwMode="auto">
          <a:xfrm>
            <a:off x="1524000" y="3969668"/>
            <a:ext cx="1224830" cy="1187525"/>
          </a:xfrm>
          <a:prstGeom prst="rect">
            <a:avLst/>
          </a:prstGeom>
          <a:noFill/>
        </p:spPr>
      </p:pic>
      <p:pic>
        <p:nvPicPr>
          <p:cNvPr id="4" name="Picture 2" descr="http://farm4.staticflickr.com/3453/3747525628_5f0fab0ba0_z.jpg?zz=1"/>
          <p:cNvPicPr>
            <a:picLocks noChangeAspect="1" noChangeArrowheads="1"/>
          </p:cNvPicPr>
          <p:nvPr/>
        </p:nvPicPr>
        <p:blipFill>
          <a:blip r:embed="rId7" cstate="print"/>
          <a:srcRect l="15786" t="7794" r="15806" b="9073"/>
          <a:stretch>
            <a:fillRect/>
          </a:stretch>
        </p:blipFill>
        <p:spPr bwMode="auto">
          <a:xfrm>
            <a:off x="1524000" y="2636912"/>
            <a:ext cx="1404156" cy="1296144"/>
          </a:xfrm>
          <a:prstGeom prst="rect">
            <a:avLst/>
          </a:prstGeom>
          <a:noFill/>
        </p:spPr>
      </p:pic>
    </p:spTree>
    <p:extLst>
      <p:ext uri="{BB962C8B-B14F-4D97-AF65-F5344CB8AC3E}">
        <p14:creationId xmlns:p14="http://schemas.microsoft.com/office/powerpoint/2010/main" val="1684887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0-#ppt_w/2"/>
                                          </p:val>
                                        </p:tav>
                                        <p:tav tm="100000">
                                          <p:val>
                                            <p:strVal val="#ppt_x"/>
                                          </p:val>
                                        </p:tav>
                                      </p:tavLst>
                                    </p:anim>
                                    <p:anim calcmode="lin" valueType="num">
                                      <p:cBhvr additive="base">
                                        <p:cTn id="2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additive="base">
                                        <p:cTn id="63" dur="500" fill="hold"/>
                                        <p:tgtEl>
                                          <p:spTgt spid="1026"/>
                                        </p:tgtEl>
                                        <p:attrNameLst>
                                          <p:attrName>ppt_x</p:attrName>
                                        </p:attrNameLst>
                                      </p:cBhvr>
                                      <p:tavLst>
                                        <p:tav tm="0">
                                          <p:val>
                                            <p:strVal val="0-#ppt_w/2"/>
                                          </p:val>
                                        </p:tav>
                                        <p:tav tm="100000">
                                          <p:val>
                                            <p:strVal val="#ppt_x"/>
                                          </p:val>
                                        </p:tav>
                                      </p:tavLst>
                                    </p:anim>
                                    <p:anim calcmode="lin" valueType="num">
                                      <p:cBhvr additive="base">
                                        <p:cTn id="6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9226"/>
                                        </p:tgtEl>
                                        <p:attrNameLst>
                                          <p:attrName>style.visibility</p:attrName>
                                        </p:attrNameLst>
                                      </p:cBhvr>
                                      <p:to>
                                        <p:strVal val="visible"/>
                                      </p:to>
                                    </p:set>
                                    <p:anim calcmode="lin" valueType="num">
                                      <p:cBhvr additive="base">
                                        <p:cTn id="76" dur="500" fill="hold"/>
                                        <p:tgtEl>
                                          <p:spTgt spid="9226"/>
                                        </p:tgtEl>
                                        <p:attrNameLst>
                                          <p:attrName>ppt_x</p:attrName>
                                        </p:attrNameLst>
                                      </p:cBhvr>
                                      <p:tavLst>
                                        <p:tav tm="0">
                                          <p:val>
                                            <p:strVal val="0-#ppt_w/2"/>
                                          </p:val>
                                        </p:tav>
                                        <p:tav tm="100000">
                                          <p:val>
                                            <p:strVal val="#ppt_x"/>
                                          </p:val>
                                        </p:tav>
                                      </p:tavLst>
                                    </p:anim>
                                    <p:anim calcmode="lin" valueType="num">
                                      <p:cBhvr additive="base">
                                        <p:cTn id="77" dur="500" fill="hold"/>
                                        <p:tgtEl>
                                          <p:spTgt spid="9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half"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charset="0"/>
              </a:rPr>
              <a:t>Module 2    </a:t>
            </a:r>
          </a:p>
        </p:txBody>
      </p:sp>
      <p:sp>
        <p:nvSpPr>
          <p:cNvPr id="29699"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charset="0"/>
              </a:rPr>
              <a:t>RE Teachers' Orientation Program    </a:t>
            </a:r>
          </a:p>
        </p:txBody>
      </p:sp>
      <p:sp>
        <p:nvSpPr>
          <p:cNvPr id="29700"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0578212-5825-4160-93C0-2203EBB600C7}" type="slidenum">
              <a:rPr lang="en-US" sz="1400">
                <a:latin typeface="Arial" charset="0"/>
              </a:rPr>
              <a:pPr/>
              <a:t>12</a:t>
            </a:fld>
            <a:r>
              <a:rPr lang="en-US" sz="1400">
                <a:latin typeface="Arial" charset="0"/>
              </a:rPr>
              <a:t>    </a:t>
            </a:r>
          </a:p>
        </p:txBody>
      </p:sp>
      <p:pic>
        <p:nvPicPr>
          <p:cNvPr id="2970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38400" y="457200"/>
            <a:ext cx="7772400" cy="1143000"/>
          </a:xfrm>
        </p:spPr>
        <p:txBody>
          <a:bodyPr>
            <a:normAutofit/>
          </a:bodyPr>
          <a:lstStyle/>
          <a:p>
            <a:r>
              <a:rPr lang="en-AU" dirty="0">
                <a:solidFill>
                  <a:schemeClr val="bg1"/>
                </a:solidFill>
              </a:rPr>
              <a:t>Challenges to religious discussion</a:t>
            </a:r>
            <a:endParaRPr lang="en-AU" dirty="0">
              <a:solidFill>
                <a:schemeClr val="bg1"/>
              </a:solidFill>
              <a:latin typeface="Impact" pitchFamily="34" charset="0"/>
            </a:endParaRPr>
          </a:p>
        </p:txBody>
      </p:sp>
      <p:sp>
        <p:nvSpPr>
          <p:cNvPr id="26627" name="Rectangle 3"/>
          <p:cNvSpPr>
            <a:spLocks noGrp="1" noChangeArrowheads="1"/>
          </p:cNvSpPr>
          <p:nvPr>
            <p:ph type="body" sz="half" idx="1"/>
          </p:nvPr>
        </p:nvSpPr>
        <p:spPr>
          <a:xfrm>
            <a:off x="7961312" y="3485449"/>
            <a:ext cx="3810000" cy="3124200"/>
          </a:xfrm>
          <a:solidFill>
            <a:schemeClr val="bg1">
              <a:alpha val="62000"/>
            </a:schemeClr>
          </a:solidFill>
        </p:spPr>
        <p:txBody>
          <a:bodyPr>
            <a:normAutofit/>
          </a:bodyPr>
          <a:lstStyle/>
          <a:p>
            <a:pPr>
              <a:buSzTx/>
              <a:buFont typeface="Wingdings" pitchFamily="2" charset="2"/>
              <a:buChar char="§"/>
            </a:pPr>
            <a:r>
              <a:rPr lang="en-AU" sz="2800" dirty="0">
                <a:solidFill>
                  <a:srgbClr val="FFFFFF"/>
                </a:solidFill>
              </a:rPr>
              <a:t>Clash of belief systems</a:t>
            </a:r>
          </a:p>
          <a:p>
            <a:pPr>
              <a:buSzTx/>
              <a:buFont typeface="Wingdings" pitchFamily="2" charset="2"/>
              <a:buChar char="§"/>
            </a:pPr>
            <a:r>
              <a:rPr lang="en-AU" sz="2800" dirty="0">
                <a:solidFill>
                  <a:srgbClr val="FFFFFF"/>
                </a:solidFill>
              </a:rPr>
              <a:t>Desire to convince others and change their opinions</a:t>
            </a:r>
          </a:p>
          <a:p>
            <a:pPr>
              <a:buSzTx/>
              <a:buFont typeface="Wingdings" pitchFamily="2" charset="2"/>
              <a:buChar char="§"/>
            </a:pPr>
            <a:r>
              <a:rPr lang="en-AU" sz="2800" dirty="0">
                <a:solidFill>
                  <a:srgbClr val="FFFFFF"/>
                </a:solidFill>
              </a:rPr>
              <a:t>Feeling of threat</a:t>
            </a:r>
          </a:p>
          <a:p>
            <a:pPr>
              <a:buSzTx/>
              <a:buFont typeface="Wingdings" pitchFamily="2" charset="2"/>
              <a:buChar char="§"/>
            </a:pPr>
            <a:r>
              <a:rPr lang="en-AU" sz="2800" dirty="0">
                <a:solidFill>
                  <a:srgbClr val="FFFFFF"/>
                </a:solidFill>
              </a:rPr>
              <a:t>Something else?</a:t>
            </a:r>
          </a:p>
        </p:txBody>
      </p:sp>
      <p:pic>
        <p:nvPicPr>
          <p:cNvPr id="3" name="Chart Placeholder 2"/>
          <p:cNvPicPr>
            <a:picLocks noGrp="1" noChangeAspect="1"/>
          </p:cNvPicPr>
          <p:nvPr>
            <p:ph type="chart" sz="half" idx="2"/>
          </p:nvPr>
        </p:nvPicPr>
        <p:blipFill>
          <a:blip r:embed="rId3"/>
          <a:stretch>
            <a:fillRect/>
          </a:stretch>
        </p:blipFill>
        <p:spPr>
          <a:xfrm>
            <a:off x="0" y="2433"/>
            <a:ext cx="12192000" cy="6855567"/>
          </a:xfrm>
          <a:solidFill>
            <a:schemeClr val="tx1">
              <a:lumMod val="50000"/>
            </a:schemeClr>
          </a:solidFill>
        </p:spPr>
      </p:pic>
      <p:sp>
        <p:nvSpPr>
          <p:cNvPr id="30724" name="Slide Number Placeholder 6"/>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D471A4-C3A1-4A29-A414-7760918AA872}" type="slidenum">
              <a:rPr lang="en-US" sz="1400">
                <a:solidFill>
                  <a:schemeClr val="bg1"/>
                </a:solidFill>
                <a:latin typeface="Arial" charset="0"/>
              </a:rPr>
              <a:pPr/>
              <a:t>13</a:t>
            </a:fld>
            <a:r>
              <a:rPr lang="en-US" sz="1400">
                <a:solidFill>
                  <a:schemeClr val="bg1"/>
                </a:solidFill>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2" fill="hold" grpId="0" nodeType="after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additive="base">
                                        <p:cTn id="12" dur="500" fill="hold"/>
                                        <p:tgtEl>
                                          <p:spTgt spid="26627"/>
                                        </p:tgtEl>
                                        <p:attrNameLst>
                                          <p:attrName>ppt_x</p:attrName>
                                        </p:attrNameLst>
                                      </p:cBhvr>
                                      <p:tavLst>
                                        <p:tav tm="0">
                                          <p:val>
                                            <p:strVal val="1+#ppt_w/2"/>
                                          </p:val>
                                        </p:tav>
                                        <p:tav tm="100000">
                                          <p:val>
                                            <p:strVal val="#ppt_x"/>
                                          </p:val>
                                        </p:tav>
                                      </p:tavLst>
                                    </p:anim>
                                    <p:anim calcmode="lin" valueType="num">
                                      <p:cBhvr additive="base">
                                        <p:cTn id="13"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2209800" y="457200"/>
            <a:ext cx="7772400" cy="1143000"/>
          </a:xfrm>
        </p:spPr>
        <p:txBody>
          <a:bodyPr>
            <a:normAutofit/>
          </a:bodyPr>
          <a:lstStyle/>
          <a:p>
            <a:r>
              <a:rPr lang="en-AU"/>
              <a:t>We need language which</a:t>
            </a:r>
            <a:endParaRPr lang="en-AU">
              <a:latin typeface="Impact" pitchFamily="34" charset="0"/>
            </a:endParaRPr>
          </a:p>
        </p:txBody>
      </p:sp>
      <p:sp>
        <p:nvSpPr>
          <p:cNvPr id="103427" name="Rectangle 3"/>
          <p:cNvSpPr>
            <a:spLocks noGrp="1" noChangeArrowheads="1"/>
          </p:cNvSpPr>
          <p:nvPr>
            <p:ph idx="1"/>
          </p:nvPr>
        </p:nvSpPr>
        <p:spPr>
          <a:xfrm>
            <a:off x="1219200" y="2057400"/>
            <a:ext cx="9905482" cy="4038600"/>
          </a:xfrm>
        </p:spPr>
        <p:txBody>
          <a:bodyPr/>
          <a:lstStyle/>
          <a:p>
            <a:pPr>
              <a:lnSpc>
                <a:spcPct val="80000"/>
              </a:lnSpc>
              <a:buSzTx/>
              <a:buFont typeface="Wingdings" pitchFamily="2" charset="2"/>
              <a:buChar char="§"/>
            </a:pPr>
            <a:r>
              <a:rPr lang="en-AU" sz="2800" dirty="0"/>
              <a:t>Gives people a way to express their beliefs without threat</a:t>
            </a:r>
          </a:p>
          <a:p>
            <a:pPr>
              <a:lnSpc>
                <a:spcPct val="80000"/>
              </a:lnSpc>
              <a:buSzTx/>
              <a:buFont typeface="Wingdings" pitchFamily="2" charset="2"/>
              <a:buChar char="§"/>
            </a:pPr>
            <a:endParaRPr lang="en-AU" sz="2800" dirty="0"/>
          </a:p>
          <a:p>
            <a:pPr>
              <a:lnSpc>
                <a:spcPct val="80000"/>
              </a:lnSpc>
              <a:buSzTx/>
              <a:buFont typeface="Wingdings" pitchFamily="2" charset="2"/>
              <a:buChar char="§"/>
            </a:pPr>
            <a:r>
              <a:rPr lang="en-AU" sz="2800" dirty="0"/>
              <a:t>Encourages dialogue about beliefs</a:t>
            </a:r>
          </a:p>
          <a:p>
            <a:pPr>
              <a:lnSpc>
                <a:spcPct val="80000"/>
              </a:lnSpc>
              <a:buSzTx/>
              <a:buFont typeface="Wingdings" pitchFamily="2" charset="2"/>
              <a:buChar char="§"/>
            </a:pPr>
            <a:endParaRPr lang="en-AU" sz="2800" dirty="0"/>
          </a:p>
          <a:p>
            <a:pPr>
              <a:lnSpc>
                <a:spcPct val="80000"/>
              </a:lnSpc>
              <a:buSzTx/>
              <a:buFont typeface="Wingdings" pitchFamily="2" charset="2"/>
              <a:buChar char="§"/>
            </a:pPr>
            <a:r>
              <a:rPr lang="en-AU" sz="2800" dirty="0"/>
              <a:t>Avoids unnecessary negative reactions</a:t>
            </a:r>
          </a:p>
          <a:p>
            <a:pPr marL="0" indent="0">
              <a:lnSpc>
                <a:spcPct val="80000"/>
              </a:lnSpc>
              <a:buSzTx/>
              <a:buNone/>
            </a:pPr>
            <a:endParaRPr lang="en-AU" sz="2800" dirty="0"/>
          </a:p>
          <a:p>
            <a:pPr>
              <a:lnSpc>
                <a:spcPct val="80000"/>
              </a:lnSpc>
              <a:buSzTx/>
              <a:buFont typeface="Wingdings" pitchFamily="2" charset="2"/>
              <a:buChar char="§"/>
            </a:pPr>
            <a:r>
              <a:rPr lang="en-AU" sz="2800" dirty="0"/>
              <a:t>Leaves people free to consider belief statements and accept them if they wish</a:t>
            </a:r>
          </a:p>
        </p:txBody>
      </p:sp>
      <p:sp>
        <p:nvSpPr>
          <p:cNvPr id="31748"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BE82A3-F285-41A3-AF2C-F7D6726CFA85}" type="slidenum">
              <a:rPr lang="en-US" sz="1400">
                <a:latin typeface="Arial" charset="0"/>
              </a:rPr>
              <a:pPr/>
              <a:t>14</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anim calcmode="lin" valueType="num">
                                      <p:cBhvr additive="base">
                                        <p:cTn id="13"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anim calcmode="lin" valueType="num">
                                      <p:cBhvr additive="base">
                                        <p:cTn id="19"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3427">
                                            <p:txEl>
                                              <p:pRg st="6" end="6"/>
                                            </p:txEl>
                                          </p:spTgt>
                                        </p:tgtEl>
                                        <p:attrNameLst>
                                          <p:attrName>style.visibility</p:attrName>
                                        </p:attrNameLst>
                                      </p:cBhvr>
                                      <p:to>
                                        <p:strVal val="visible"/>
                                      </p:to>
                                    </p:set>
                                    <p:anim calcmode="lin" valueType="num">
                                      <p:cBhvr additive="base">
                                        <p:cTn id="25"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5" name="Picture 2"/>
          <p:cNvPicPr>
            <a:picLocks noChangeAspect="1"/>
          </p:cNvPicPr>
          <p:nvPr/>
        </p:nvPicPr>
        <p:blipFill rotWithShape="1">
          <a:blip r:embed="rId3">
            <a:extLst>
              <a:ext uri="{28A0092B-C50C-407E-A947-70E740481C1C}">
                <a14:useLocalDpi xmlns:a14="http://schemas.microsoft.com/office/drawing/2010/main" val="0"/>
              </a:ext>
            </a:extLst>
          </a:blip>
          <a:srcRect b="17925"/>
          <a:stretch/>
        </p:blipFill>
        <p:spPr bwMode="auto">
          <a:xfrm>
            <a:off x="3243" y="972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a:xfrm>
            <a:off x="2438400" y="457200"/>
            <a:ext cx="7772400" cy="1143000"/>
          </a:xfrm>
        </p:spPr>
        <p:txBody>
          <a:bodyPr>
            <a:normAutofit/>
          </a:bodyPr>
          <a:lstStyle/>
          <a:p>
            <a:r>
              <a:rPr lang="en-AU"/>
              <a:t>Some criticisms of RE teachers</a:t>
            </a:r>
            <a:endParaRPr lang="en-AU">
              <a:latin typeface="Impact" pitchFamily="34" charset="0"/>
            </a:endParaRPr>
          </a:p>
        </p:txBody>
      </p:sp>
      <p:sp>
        <p:nvSpPr>
          <p:cNvPr id="28675" name="Rectangle 3"/>
          <p:cNvSpPr>
            <a:spLocks noGrp="1" noChangeArrowheads="1"/>
          </p:cNvSpPr>
          <p:nvPr>
            <p:ph idx="1"/>
          </p:nvPr>
        </p:nvSpPr>
        <p:spPr>
          <a:xfrm>
            <a:off x="6781799" y="4038599"/>
            <a:ext cx="5063247" cy="1972355"/>
          </a:xfrm>
          <a:solidFill>
            <a:schemeClr val="bg1"/>
          </a:solidFill>
        </p:spPr>
        <p:txBody>
          <a:bodyPr lIns="108000" tIns="108000">
            <a:normAutofit lnSpcReduction="10000"/>
          </a:bodyPr>
          <a:lstStyle/>
          <a:p>
            <a:pPr marL="0" indent="0">
              <a:lnSpc>
                <a:spcPct val="75000"/>
              </a:lnSpc>
              <a:buSzTx/>
              <a:buNone/>
              <a:defRPr/>
            </a:pPr>
            <a:r>
              <a:rPr lang="en-AU" dirty="0"/>
              <a:t>“</a:t>
            </a:r>
            <a:r>
              <a:rPr lang="en-AU" sz="2800" dirty="0"/>
              <a:t>We had the teacher’s view rammed down our throats”</a:t>
            </a:r>
          </a:p>
          <a:p>
            <a:pPr marL="0" indent="0">
              <a:lnSpc>
                <a:spcPct val="75000"/>
              </a:lnSpc>
              <a:buSzTx/>
              <a:buNone/>
              <a:defRPr/>
            </a:pPr>
            <a:r>
              <a:rPr lang="en-AU" sz="2800" dirty="0"/>
              <a:t>	Fact type statements </a:t>
            </a:r>
          </a:p>
          <a:p>
            <a:pPr marL="0" indent="0">
              <a:lnSpc>
                <a:spcPct val="75000"/>
              </a:lnSpc>
              <a:buSzTx/>
              <a:buNone/>
              <a:defRPr/>
            </a:pPr>
            <a:r>
              <a:rPr lang="en-AU" sz="2800" dirty="0"/>
              <a:t>	and 	</a:t>
            </a:r>
          </a:p>
          <a:p>
            <a:pPr marL="0" indent="0">
              <a:lnSpc>
                <a:spcPct val="75000"/>
              </a:lnSpc>
              <a:buSzTx/>
              <a:buNone/>
              <a:defRPr/>
            </a:pPr>
            <a:r>
              <a:rPr lang="en-AU" sz="2800" dirty="0"/>
              <a:t>	belief type statement</a:t>
            </a:r>
            <a:r>
              <a:rPr lang="en-US" sz="2800" dirty="0"/>
              <a:t>s</a:t>
            </a:r>
            <a:r>
              <a:rPr lang="en-AU" sz="2800" dirty="0"/>
              <a:t>, </a:t>
            </a:r>
          </a:p>
          <a:p>
            <a:pPr>
              <a:buFont typeface="Monotype Sorts" pitchFamily="2" charset="2"/>
              <a:buNone/>
              <a:defRPr/>
            </a:pPr>
            <a:endParaRPr lang="en-AU" dirty="0">
              <a:latin typeface="Impact" pitchFamily="34" charset="0"/>
            </a:endParaRPr>
          </a:p>
        </p:txBody>
      </p:sp>
      <p:sp>
        <p:nvSpPr>
          <p:cNvPr id="32770" name="Date Placeholder 3"/>
          <p:cNvSpPr>
            <a:spLocks noGrp="1"/>
          </p:cNvSpPr>
          <p:nvPr>
            <p:ph type="dt" sz="half"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charset="0"/>
              </a:rPr>
              <a:t>Module 2    </a:t>
            </a:r>
          </a:p>
        </p:txBody>
      </p:sp>
      <p:sp>
        <p:nvSpPr>
          <p:cNvPr id="32772"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B25A1A-22A3-4FED-8E3F-0F268824CCCC}" type="slidenum">
              <a:rPr lang="en-US" sz="1400">
                <a:latin typeface="Arial" charset="0"/>
              </a:rPr>
              <a:pPr/>
              <a:t>15</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additive="base">
                                        <p:cTn id="19"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additive="base">
                                        <p:cTn id="25"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75">
                                            <p:txEl>
                                              <p:pRg st="3" end="3"/>
                                            </p:txEl>
                                          </p:spTgt>
                                        </p:tgtEl>
                                        <p:attrNameLst>
                                          <p:attrName>style.visibility</p:attrName>
                                        </p:attrNameLst>
                                      </p:cBhvr>
                                      <p:to>
                                        <p:strVal val="visible"/>
                                      </p:to>
                                    </p:set>
                                    <p:anim calcmode="lin" valueType="num">
                                      <p:cBhvr additive="base">
                                        <p:cTn id="31"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5"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r>
              <a:rPr lang="en-GB" dirty="0"/>
              <a:t>So what’s going on?</a:t>
            </a:r>
          </a:p>
        </p:txBody>
      </p:sp>
      <p:sp>
        <p:nvSpPr>
          <p:cNvPr id="33796" name="Slide Number Placeholder 6"/>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F2DC12B-BCB8-475A-81A2-D428898BF4D5}" type="slidenum">
              <a:rPr lang="en-US" sz="1400">
                <a:latin typeface="Arial" charset="0"/>
              </a:rPr>
              <a:pPr/>
              <a:t>16</a:t>
            </a:fld>
            <a:r>
              <a:rPr lang="en-US" sz="1400">
                <a:latin typeface="Arial" charset="0"/>
              </a:rPr>
              <a:t>    </a:t>
            </a:r>
          </a:p>
        </p:txBody>
      </p:sp>
      <p:sp>
        <p:nvSpPr>
          <p:cNvPr id="125957" name="Line 5"/>
          <p:cNvSpPr>
            <a:spLocks noChangeShapeType="1"/>
          </p:cNvSpPr>
          <p:nvPr/>
        </p:nvSpPr>
        <p:spPr bwMode="auto">
          <a:xfrm>
            <a:off x="6248400" y="2153412"/>
            <a:ext cx="0" cy="4724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8" name="Text Box 6"/>
          <p:cNvSpPr txBox="1">
            <a:spLocks noChangeArrowheads="1"/>
          </p:cNvSpPr>
          <p:nvPr/>
        </p:nvSpPr>
        <p:spPr bwMode="auto">
          <a:xfrm>
            <a:off x="2430296" y="2380312"/>
            <a:ext cx="2743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sz="4000" dirty="0">
                <a:latin typeface="+mn-lt"/>
              </a:rPr>
              <a:t>A fact-type statement...</a:t>
            </a:r>
          </a:p>
        </p:txBody>
      </p:sp>
      <p:sp>
        <p:nvSpPr>
          <p:cNvPr id="125959" name="Text Box 7"/>
          <p:cNvSpPr txBox="1">
            <a:spLocks noChangeArrowheads="1"/>
          </p:cNvSpPr>
          <p:nvPr/>
        </p:nvSpPr>
        <p:spPr bwMode="auto">
          <a:xfrm>
            <a:off x="7013642" y="2376174"/>
            <a:ext cx="28956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defRPr/>
            </a:pPr>
            <a:r>
              <a:rPr lang="en-GB" sz="3600" dirty="0">
                <a:latin typeface="+mn-lt"/>
              </a:rPr>
              <a:t>A belief-type statement...</a:t>
            </a:r>
          </a:p>
        </p:txBody>
      </p:sp>
      <p:sp>
        <p:nvSpPr>
          <p:cNvPr id="125960" name="Text Box 8"/>
          <p:cNvSpPr txBox="1">
            <a:spLocks noChangeArrowheads="1"/>
          </p:cNvSpPr>
          <p:nvPr/>
        </p:nvSpPr>
        <p:spPr bwMode="auto">
          <a:xfrm>
            <a:off x="2315184" y="3963190"/>
            <a:ext cx="3657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400" dirty="0">
                <a:latin typeface="+mn-lt"/>
              </a:rPr>
              <a:t> can be proved or disproved, scientifically, historically or empirically,</a:t>
            </a:r>
          </a:p>
          <a:p>
            <a:pPr>
              <a:spcBef>
                <a:spcPct val="50000"/>
              </a:spcBef>
              <a:buFontTx/>
              <a:buChar char="•"/>
              <a:defRPr/>
            </a:pPr>
            <a:r>
              <a:rPr lang="en-GB" sz="2400" dirty="0">
                <a:latin typeface="+mn-lt"/>
              </a:rPr>
              <a:t> or is reporting of personal experience.</a:t>
            </a:r>
          </a:p>
        </p:txBody>
      </p:sp>
      <p:sp>
        <p:nvSpPr>
          <p:cNvPr id="125961" name="Text Box 9"/>
          <p:cNvSpPr txBox="1">
            <a:spLocks noChangeArrowheads="1"/>
          </p:cNvSpPr>
          <p:nvPr/>
        </p:nvSpPr>
        <p:spPr bwMode="auto">
          <a:xfrm>
            <a:off x="6982838" y="392442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400" dirty="0">
                <a:latin typeface="+mn-lt"/>
              </a:rPr>
              <a:t> requires faith on the part of the believer or believing community.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5957"/>
                                        </p:tgtEl>
                                        <p:attrNameLst>
                                          <p:attrName>style.visibility</p:attrName>
                                        </p:attrNameLst>
                                      </p:cBhvr>
                                      <p:to>
                                        <p:strVal val="visible"/>
                                      </p:to>
                                    </p:set>
                                    <p:anim calcmode="lin" valueType="num">
                                      <p:cBhvr additive="base">
                                        <p:cTn id="7" dur="500" fill="hold"/>
                                        <p:tgtEl>
                                          <p:spTgt spid="125957"/>
                                        </p:tgtEl>
                                        <p:attrNameLst>
                                          <p:attrName>ppt_x</p:attrName>
                                        </p:attrNameLst>
                                      </p:cBhvr>
                                      <p:tavLst>
                                        <p:tav tm="0">
                                          <p:val>
                                            <p:strVal val="#ppt_x"/>
                                          </p:val>
                                        </p:tav>
                                        <p:tav tm="100000">
                                          <p:val>
                                            <p:strVal val="#ppt_x"/>
                                          </p:val>
                                        </p:tav>
                                      </p:tavLst>
                                    </p:anim>
                                    <p:anim calcmode="lin" valueType="num">
                                      <p:cBhvr additive="base">
                                        <p:cTn id="8" dur="500" fill="hold"/>
                                        <p:tgtEl>
                                          <p:spTgt spid="12595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8"/>
                                        </p:tgtEl>
                                        <p:attrNameLst>
                                          <p:attrName>style.visibility</p:attrName>
                                        </p:attrNameLst>
                                      </p:cBhvr>
                                      <p:to>
                                        <p:strVal val="visible"/>
                                      </p:to>
                                    </p:set>
                                    <p:anim calcmode="lin" valueType="num">
                                      <p:cBhvr additive="base">
                                        <p:cTn id="13" dur="500" fill="hold"/>
                                        <p:tgtEl>
                                          <p:spTgt spid="125958"/>
                                        </p:tgtEl>
                                        <p:attrNameLst>
                                          <p:attrName>ppt_x</p:attrName>
                                        </p:attrNameLst>
                                      </p:cBhvr>
                                      <p:tavLst>
                                        <p:tav tm="0">
                                          <p:val>
                                            <p:strVal val="0-#ppt_w/2"/>
                                          </p:val>
                                        </p:tav>
                                        <p:tav tm="100000">
                                          <p:val>
                                            <p:strVal val="#ppt_x"/>
                                          </p:val>
                                        </p:tav>
                                      </p:tavLst>
                                    </p:anim>
                                    <p:anim calcmode="lin" valueType="num">
                                      <p:cBhvr additive="base">
                                        <p:cTn id="14" dur="500" fill="hold"/>
                                        <p:tgtEl>
                                          <p:spTgt spid="1259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60">
                                            <p:txEl>
                                              <p:pRg st="0" end="0"/>
                                            </p:txEl>
                                          </p:spTgt>
                                        </p:tgtEl>
                                        <p:attrNameLst>
                                          <p:attrName>style.visibility</p:attrName>
                                        </p:attrNameLst>
                                      </p:cBhvr>
                                      <p:to>
                                        <p:strVal val="visible"/>
                                      </p:to>
                                    </p:set>
                                    <p:anim calcmode="lin" valueType="num">
                                      <p:cBhvr additive="base">
                                        <p:cTn id="19" dur="500" fill="hold"/>
                                        <p:tgtEl>
                                          <p:spTgt spid="12596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60">
                                            <p:txEl>
                                              <p:pRg st="1" end="1"/>
                                            </p:txEl>
                                          </p:spTgt>
                                        </p:tgtEl>
                                        <p:attrNameLst>
                                          <p:attrName>style.visibility</p:attrName>
                                        </p:attrNameLst>
                                      </p:cBhvr>
                                      <p:to>
                                        <p:strVal val="visible"/>
                                      </p:to>
                                    </p:set>
                                    <p:anim calcmode="lin" valueType="num">
                                      <p:cBhvr additive="base">
                                        <p:cTn id="25" dur="500" fill="hold"/>
                                        <p:tgtEl>
                                          <p:spTgt spid="125960">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5959"/>
                                        </p:tgtEl>
                                        <p:attrNameLst>
                                          <p:attrName>style.visibility</p:attrName>
                                        </p:attrNameLst>
                                      </p:cBhvr>
                                      <p:to>
                                        <p:strVal val="visible"/>
                                      </p:to>
                                    </p:set>
                                    <p:anim calcmode="lin" valueType="num">
                                      <p:cBhvr additive="base">
                                        <p:cTn id="31" dur="500" fill="hold"/>
                                        <p:tgtEl>
                                          <p:spTgt spid="125959"/>
                                        </p:tgtEl>
                                        <p:attrNameLst>
                                          <p:attrName>ppt_x</p:attrName>
                                        </p:attrNameLst>
                                      </p:cBhvr>
                                      <p:tavLst>
                                        <p:tav tm="0">
                                          <p:val>
                                            <p:strVal val="1+#ppt_w/2"/>
                                          </p:val>
                                        </p:tav>
                                        <p:tav tm="100000">
                                          <p:val>
                                            <p:strVal val="#ppt_x"/>
                                          </p:val>
                                        </p:tav>
                                      </p:tavLst>
                                    </p:anim>
                                    <p:anim calcmode="lin" valueType="num">
                                      <p:cBhvr additive="base">
                                        <p:cTn id="32" dur="500" fill="hold"/>
                                        <p:tgtEl>
                                          <p:spTgt spid="1259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5961"/>
                                        </p:tgtEl>
                                        <p:attrNameLst>
                                          <p:attrName>style.visibility</p:attrName>
                                        </p:attrNameLst>
                                      </p:cBhvr>
                                      <p:to>
                                        <p:strVal val="visible"/>
                                      </p:to>
                                    </p:set>
                                    <p:anim calcmode="lin" valueType="num">
                                      <p:cBhvr additive="base">
                                        <p:cTn id="37" dur="500" fill="hold"/>
                                        <p:tgtEl>
                                          <p:spTgt spid="125961"/>
                                        </p:tgtEl>
                                        <p:attrNameLst>
                                          <p:attrName>ppt_x</p:attrName>
                                        </p:attrNameLst>
                                      </p:cBhvr>
                                      <p:tavLst>
                                        <p:tav tm="0">
                                          <p:val>
                                            <p:strVal val="1+#ppt_w/2"/>
                                          </p:val>
                                        </p:tav>
                                        <p:tav tm="100000">
                                          <p:val>
                                            <p:strVal val="#ppt_x"/>
                                          </p:val>
                                        </p:tav>
                                      </p:tavLst>
                                    </p:anim>
                                    <p:anim calcmode="lin" valueType="num">
                                      <p:cBhvr additive="base">
                                        <p:cTn id="38" dur="500" fill="hold"/>
                                        <p:tgtEl>
                                          <p:spTgt spid="1259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p:bldP spid="125958" grpId="0" autoUpdateAnimBg="0"/>
      <p:bldP spid="125959" grpId="0" autoUpdateAnimBg="0"/>
      <p:bldP spid="125960" grpId="0" build="p" autoUpdateAnimBg="0"/>
      <p:bldP spid="12596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1026"/>
          <p:cNvSpPr>
            <a:spLocks noGrp="1" noChangeArrowheads="1"/>
          </p:cNvSpPr>
          <p:nvPr>
            <p:ph type="title"/>
          </p:nvPr>
        </p:nvSpPr>
        <p:spPr>
          <a:xfrm>
            <a:off x="2438400" y="457200"/>
            <a:ext cx="7772400" cy="1143000"/>
          </a:xfrm>
        </p:spPr>
        <p:txBody>
          <a:bodyPr>
            <a:normAutofit/>
          </a:bodyPr>
          <a:lstStyle/>
          <a:p>
            <a:r>
              <a:rPr lang="en-AU"/>
              <a:t>Implications of language issues</a:t>
            </a:r>
            <a:endParaRPr lang="en-AU">
              <a:latin typeface="Impact" pitchFamily="34" charset="0"/>
            </a:endParaRPr>
          </a:p>
        </p:txBody>
      </p:sp>
      <p:sp>
        <p:nvSpPr>
          <p:cNvPr id="30723" name="Rectangle 1027"/>
          <p:cNvSpPr>
            <a:spLocks noGrp="1" noChangeArrowheads="1"/>
          </p:cNvSpPr>
          <p:nvPr>
            <p:ph idx="1"/>
          </p:nvPr>
        </p:nvSpPr>
        <p:spPr>
          <a:xfrm>
            <a:off x="2697162" y="1752600"/>
            <a:ext cx="8809037" cy="4343400"/>
          </a:xfrm>
        </p:spPr>
        <p:txBody>
          <a:bodyPr>
            <a:normAutofit/>
          </a:bodyPr>
          <a:lstStyle/>
          <a:p>
            <a:pPr>
              <a:lnSpc>
                <a:spcPct val="90000"/>
              </a:lnSpc>
              <a:buSzTx/>
              <a:buFont typeface="Wingdings" pitchFamily="2" charset="2"/>
              <a:buChar char="§"/>
              <a:tabLst>
                <a:tab pos="857250" algn="l"/>
              </a:tabLst>
            </a:pPr>
            <a:r>
              <a:rPr lang="en-AU" sz="3200" dirty="0"/>
              <a:t>Rarely, if ever, are the pronouns</a:t>
            </a:r>
          </a:p>
          <a:p>
            <a:pPr>
              <a:lnSpc>
                <a:spcPct val="90000"/>
              </a:lnSpc>
              <a:buNone/>
              <a:tabLst>
                <a:tab pos="857250" algn="l"/>
              </a:tabLst>
            </a:pPr>
            <a:r>
              <a:rPr lang="en-AU" sz="3200" dirty="0"/>
              <a:t>		WE,	  	</a:t>
            </a:r>
            <a:r>
              <a:rPr lang="en-AU" sz="3200" i="1" dirty="0"/>
              <a:t>(e.g.  We know God </a:t>
            </a:r>
            <a:br>
              <a:rPr lang="en-AU" sz="3200" i="1" dirty="0"/>
            </a:br>
            <a:r>
              <a:rPr lang="en-AU" sz="3200" i="1" dirty="0"/>
              <a:t>				made the world)</a:t>
            </a:r>
          </a:p>
          <a:p>
            <a:pPr>
              <a:lnSpc>
                <a:spcPct val="90000"/>
              </a:lnSpc>
              <a:buNone/>
              <a:tabLst>
                <a:tab pos="857250" algn="l"/>
              </a:tabLst>
            </a:pPr>
            <a:r>
              <a:rPr lang="en-AU" sz="3200" i="1" dirty="0"/>
              <a:t>		</a:t>
            </a:r>
            <a:r>
              <a:rPr lang="en-AU" sz="3200" dirty="0"/>
              <a:t>OUR,		</a:t>
            </a:r>
            <a:r>
              <a:rPr lang="en-AU" sz="3200" i="1" dirty="0"/>
              <a:t>(e.g.  Our church is </a:t>
            </a:r>
            <a:br>
              <a:rPr lang="en-AU" sz="3200" i="1" dirty="0"/>
            </a:br>
            <a:r>
              <a:rPr lang="en-AU" sz="3200" i="1" dirty="0"/>
              <a:t>				St Peter’s)  </a:t>
            </a:r>
            <a:br>
              <a:rPr lang="en-AU" sz="3200" i="1" dirty="0"/>
            </a:br>
            <a:r>
              <a:rPr lang="en-AU" sz="3200" dirty="0"/>
              <a:t>or</a:t>
            </a:r>
            <a:endParaRPr lang="en-AU" sz="3200" i="1" dirty="0"/>
          </a:p>
          <a:p>
            <a:pPr>
              <a:lnSpc>
                <a:spcPct val="90000"/>
              </a:lnSpc>
              <a:buNone/>
              <a:tabLst>
                <a:tab pos="857250" algn="l"/>
              </a:tabLst>
            </a:pPr>
            <a:r>
              <a:rPr lang="en-AU" sz="3200" i="1" dirty="0"/>
              <a:t>		</a:t>
            </a:r>
            <a:r>
              <a:rPr lang="en-AU" sz="3200" dirty="0"/>
              <a:t>US,	  	</a:t>
            </a:r>
            <a:r>
              <a:rPr lang="en-AU" sz="3200" i="1" dirty="0"/>
              <a:t>(e.g.  Jesus died for us)</a:t>
            </a:r>
          </a:p>
          <a:p>
            <a:pPr>
              <a:lnSpc>
                <a:spcPct val="90000"/>
              </a:lnSpc>
              <a:buNone/>
              <a:tabLst>
                <a:tab pos="857250" algn="l"/>
              </a:tabLst>
            </a:pPr>
            <a:r>
              <a:rPr lang="en-AU" sz="3200" dirty="0"/>
              <a:t>							appropriate.</a:t>
            </a:r>
          </a:p>
        </p:txBody>
      </p:sp>
      <p:sp>
        <p:nvSpPr>
          <p:cNvPr id="34820"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B69996-16D8-422F-9B88-3052B49F9B20}" type="slidenum">
              <a:rPr lang="en-US" sz="1400">
                <a:latin typeface="Arial" charset="0"/>
              </a:rPr>
              <a:pPr/>
              <a:t>17</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a:xfrm>
            <a:off x="2362200" y="457200"/>
            <a:ext cx="7772400" cy="1143000"/>
          </a:xfrm>
        </p:spPr>
        <p:txBody>
          <a:bodyPr>
            <a:normAutofit/>
          </a:bodyPr>
          <a:lstStyle/>
          <a:p>
            <a:r>
              <a:rPr lang="en-AU"/>
              <a:t>The Solution to these dilemmas?</a:t>
            </a:r>
            <a:endParaRPr lang="en-AU">
              <a:latin typeface="Impact" pitchFamily="34" charset="0"/>
            </a:endParaRPr>
          </a:p>
        </p:txBody>
      </p:sp>
      <p:pic>
        <p:nvPicPr>
          <p:cNvPr id="33805" name="Picture 13" descr="BIGHEA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477000" y="2057400"/>
            <a:ext cx="3219450" cy="4114800"/>
          </a:xfrm>
        </p:spPr>
      </p:pic>
      <p:sp>
        <p:nvSpPr>
          <p:cNvPr id="35844" name="Slide Number Placeholder 6"/>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A07249-2A01-4E2F-9AB9-983E3279A46B}" type="slidenum">
              <a:rPr lang="en-US" sz="1400">
                <a:latin typeface="Arial" charset="0"/>
              </a:rPr>
              <a:pPr/>
              <a:t>18</a:t>
            </a:fld>
            <a:r>
              <a:rPr lang="en-US" sz="1400">
                <a:latin typeface="Arial" charset="0"/>
              </a:rPr>
              <a:t>    </a:t>
            </a:r>
          </a:p>
        </p:txBody>
      </p:sp>
      <p:sp>
        <p:nvSpPr>
          <p:cNvPr id="33799" name="Text Box 7"/>
          <p:cNvSpPr txBox="1">
            <a:spLocks noChangeArrowheads="1"/>
          </p:cNvSpPr>
          <p:nvPr/>
        </p:nvSpPr>
        <p:spPr bwMode="auto">
          <a:xfrm>
            <a:off x="6781800" y="27432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sz="3200" b="1" i="1" dirty="0">
                <a:solidFill>
                  <a:schemeClr val="tx2">
                    <a:lumMod val="50000"/>
                  </a:schemeClr>
                </a:solidFill>
                <a:latin typeface="Abadi MT Condensed Extra Bold" pitchFamily="34" charset="0"/>
              </a:rPr>
              <a:t>Well?</a:t>
            </a:r>
            <a:endParaRPr lang="en-AU" sz="3600" dirty="0">
              <a:solidFill>
                <a:schemeClr val="tx2">
                  <a:lumMod val="50000"/>
                </a:schemeClr>
              </a:solidFill>
              <a:latin typeface="Impact"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3805"/>
                                        </p:tgtEl>
                                        <p:attrNameLst>
                                          <p:attrName>style.visibility</p:attrName>
                                        </p:attrNameLst>
                                      </p:cBhvr>
                                      <p:to>
                                        <p:strVal val="visible"/>
                                      </p:to>
                                    </p:set>
                                    <p:anim calcmode="lin" valueType="num">
                                      <p:cBhvr additive="base">
                                        <p:cTn id="7" dur="500" fill="hold"/>
                                        <p:tgtEl>
                                          <p:spTgt spid="33805"/>
                                        </p:tgtEl>
                                        <p:attrNameLst>
                                          <p:attrName>ppt_x</p:attrName>
                                        </p:attrNameLst>
                                      </p:cBhvr>
                                      <p:tavLst>
                                        <p:tav tm="0">
                                          <p:val>
                                            <p:strVal val="0-#ppt_w/2"/>
                                          </p:val>
                                        </p:tav>
                                        <p:tav tm="100000">
                                          <p:val>
                                            <p:strVal val="#ppt_x"/>
                                          </p:val>
                                        </p:tav>
                                      </p:tavLst>
                                    </p:anim>
                                    <p:anim calcmode="lin" valueType="num">
                                      <p:cBhvr additive="base">
                                        <p:cTn id="8" dur="500" fill="hold"/>
                                        <p:tgtEl>
                                          <p:spTgt spid="338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9" presetClass="entr" presetSubtype="10" fill="hold" grpId="0" nodeType="after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0" fill="hold"/>
                                        <p:tgtEl>
                                          <p:spTgt spid="33799"/>
                                        </p:tgtEl>
                                        <p:attrNameLst>
                                          <p:attrName>ppt_w</p:attrName>
                                        </p:attrNameLst>
                                      </p:cBhvr>
                                      <p:tavLst>
                                        <p:tav tm="0" fmla="#ppt_w*sin(2.5*pi*$)">
                                          <p:val>
                                            <p:fltVal val="0"/>
                                          </p:val>
                                        </p:tav>
                                        <p:tav tm="100000">
                                          <p:val>
                                            <p:fltVal val="1"/>
                                          </p:val>
                                        </p:tav>
                                      </p:tavLst>
                                    </p:anim>
                                    <p:anim calcmode="lin" valueType="num">
                                      <p:cBhvr>
                                        <p:cTn id="13" dur="5000" fill="hold"/>
                                        <p:tgtEl>
                                          <p:spTgt spid="337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utoUpdateAnimBg="0"/>
      <p:bldP spid="3379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438400" y="457200"/>
            <a:ext cx="7772400" cy="1143000"/>
          </a:xfrm>
        </p:spPr>
        <p:txBody>
          <a:bodyPr/>
          <a:lstStyle/>
          <a:p>
            <a:r>
              <a:rPr lang="en-AU"/>
              <a:t>What is Owning?</a:t>
            </a:r>
            <a:endParaRPr lang="en-AU">
              <a:latin typeface="Impact" pitchFamily="34" charset="0"/>
            </a:endParaRPr>
          </a:p>
        </p:txBody>
      </p:sp>
      <p:sp>
        <p:nvSpPr>
          <p:cNvPr id="3" name="Rectangle 3"/>
          <p:cNvSpPr>
            <a:spLocks noGrp="1" noChangeArrowheads="1"/>
          </p:cNvSpPr>
          <p:nvPr>
            <p:ph idx="1"/>
          </p:nvPr>
        </p:nvSpPr>
        <p:spPr>
          <a:xfrm>
            <a:off x="2286000" y="1828800"/>
            <a:ext cx="8001000" cy="4114800"/>
          </a:xfrm>
        </p:spPr>
        <p:txBody>
          <a:bodyPr/>
          <a:lstStyle/>
          <a:p>
            <a:r>
              <a:rPr lang="en-AU"/>
              <a:t>Owning is when I claim a belief as mine and present it to the students for consideration.</a:t>
            </a:r>
          </a:p>
          <a:p>
            <a:pPr>
              <a:buFont typeface="Monotype Sorts" pitchFamily="2" charset="2"/>
              <a:buNone/>
            </a:pPr>
            <a:r>
              <a:rPr lang="en-AU"/>
              <a:t>	Owned statements begin with phrases like</a:t>
            </a:r>
          </a:p>
          <a:p>
            <a:pPr>
              <a:lnSpc>
                <a:spcPct val="90000"/>
              </a:lnSpc>
              <a:buFont typeface="Monotype Sorts" pitchFamily="2" charset="2"/>
              <a:buNone/>
            </a:pPr>
            <a:r>
              <a:rPr lang="en-AU"/>
              <a:t>	</a:t>
            </a:r>
            <a:r>
              <a:rPr lang="en-AU" i="1"/>
              <a:t>I believe...		I think...</a:t>
            </a:r>
          </a:p>
          <a:p>
            <a:pPr>
              <a:lnSpc>
                <a:spcPct val="90000"/>
              </a:lnSpc>
              <a:buFont typeface="Monotype Sorts" pitchFamily="2" charset="2"/>
              <a:buNone/>
            </a:pPr>
            <a:r>
              <a:rPr lang="en-AU" i="1"/>
              <a:t>	I feel...			In my experience...   </a:t>
            </a:r>
          </a:p>
          <a:p>
            <a:pPr>
              <a:lnSpc>
                <a:spcPct val="90000"/>
              </a:lnSpc>
              <a:buFont typeface="Monotype Sorts" pitchFamily="2" charset="2"/>
              <a:buNone/>
            </a:pPr>
            <a:r>
              <a:rPr lang="en-AU" i="1"/>
              <a:t>	It seems to me...</a:t>
            </a:r>
          </a:p>
          <a:p>
            <a:endParaRPr lang="en-AU" i="1">
              <a:latin typeface="Impact" pitchFamily="34" charset="0"/>
            </a:endParaRPr>
          </a:p>
        </p:txBody>
      </p:sp>
      <p:sp>
        <p:nvSpPr>
          <p:cNvPr id="36868"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329861-A7DF-4966-A07B-847CFD7FE23F}" type="slidenum">
              <a:rPr lang="en-US" sz="1400">
                <a:latin typeface="Arial" charset="0"/>
              </a:rPr>
              <a:pPr/>
              <a:t>19</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5"/>
          <p:cNvSpPr>
            <a:spLocks noGrp="1" noChangeArrowheads="1"/>
          </p:cNvSpPr>
          <p:nvPr>
            <p:ph idx="1"/>
          </p:nvPr>
        </p:nvSpPr>
        <p:spPr>
          <a:xfrm>
            <a:off x="3709481" y="5105400"/>
            <a:ext cx="8458200" cy="76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Font typeface="Monotype Sorts" pitchFamily="2" charset="2"/>
              <a:buNone/>
              <a:defRPr/>
            </a:pPr>
            <a:r>
              <a:rPr lang="en-US" sz="3600" dirty="0">
                <a:solidFill>
                  <a:schemeClr val="tx2">
                    <a:lumMod val="50000"/>
                  </a:schemeClr>
                </a:solidFill>
                <a:effectLst>
                  <a:outerShdw blurRad="38100" dist="38100" dir="2700000" algn="tl">
                    <a:srgbClr val="000000">
                      <a:alpha val="43137"/>
                    </a:srgbClr>
                  </a:outerShdw>
                </a:effectLst>
              </a:rPr>
              <a:t>Talking Peacefully about Religious Ideas</a:t>
            </a:r>
            <a:endParaRPr lang="en-US" dirty="0">
              <a:solidFill>
                <a:schemeClr val="tx2">
                  <a:lumMod val="50000"/>
                </a:schemeClr>
              </a:solidFill>
              <a:effectLst>
                <a:outerShdw blurRad="38100" dist="38100" dir="2700000" algn="tl">
                  <a:srgbClr val="000000">
                    <a:alpha val="43137"/>
                  </a:srgbClr>
                </a:outerShdw>
              </a:effectLst>
            </a:endParaRPr>
          </a:p>
        </p:txBody>
      </p:sp>
      <p:sp>
        <p:nvSpPr>
          <p:cNvPr id="19461"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B9FE6E-74F1-46A8-AC1E-3AEEF5C38E8D}" type="slidenum">
              <a:rPr lang="en-US" sz="1400">
                <a:latin typeface="Arial" charset="0"/>
              </a:rPr>
              <a:pPr/>
              <a:t>2</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 calcmode="lin" valueType="num">
                                      <p:cBhvr additive="base">
                                        <p:cTn id="7" dur="500" fill="hold"/>
                                        <p:tgtEl>
                                          <p:spTgt spid="7782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8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09800" y="457200"/>
            <a:ext cx="7772400" cy="1227138"/>
          </a:xfrm>
        </p:spPr>
        <p:txBody>
          <a:bodyPr/>
          <a:lstStyle/>
          <a:p>
            <a:r>
              <a:rPr lang="en-AU"/>
              <a:t>What is Grounding?</a:t>
            </a:r>
            <a:endParaRPr lang="en-AU">
              <a:latin typeface="Impact" pitchFamily="34" charset="0"/>
            </a:endParaRPr>
          </a:p>
        </p:txBody>
      </p:sp>
      <p:sp>
        <p:nvSpPr>
          <p:cNvPr id="3" name="Rectangle 3"/>
          <p:cNvSpPr>
            <a:spLocks noGrp="1" noChangeArrowheads="1"/>
          </p:cNvSpPr>
          <p:nvPr>
            <p:ph idx="1"/>
          </p:nvPr>
        </p:nvSpPr>
        <p:spPr>
          <a:xfrm>
            <a:off x="2590800" y="1676400"/>
            <a:ext cx="7772400" cy="4419600"/>
          </a:xfrm>
        </p:spPr>
        <p:txBody>
          <a:bodyPr>
            <a:normAutofit/>
          </a:bodyPr>
          <a:lstStyle/>
          <a:p>
            <a:pPr>
              <a:buFont typeface="Monotype Sorts" pitchFamily="2" charset="2"/>
              <a:buNone/>
            </a:pPr>
            <a:r>
              <a:rPr lang="en-AU" sz="2800"/>
              <a:t>Grounding is when I “Ground” the belief statement by attaching it to the group who holds it, or to its source.</a:t>
            </a:r>
          </a:p>
          <a:p>
            <a:pPr>
              <a:buFont typeface="Monotype Sorts" pitchFamily="2" charset="2"/>
              <a:buNone/>
            </a:pPr>
            <a:r>
              <a:rPr lang="en-AU" sz="2800"/>
              <a:t>Grounded statements begin with phrases like</a:t>
            </a:r>
          </a:p>
          <a:p>
            <a:pPr>
              <a:buFont typeface="Monotype Sorts" pitchFamily="2" charset="2"/>
              <a:buNone/>
            </a:pPr>
            <a:r>
              <a:rPr lang="en-AU" sz="2800" i="1"/>
              <a:t>	Many Christians believe ...</a:t>
            </a:r>
          </a:p>
          <a:p>
            <a:pPr>
              <a:buFont typeface="Monotype Sorts" pitchFamily="2" charset="2"/>
              <a:buNone/>
            </a:pPr>
            <a:r>
              <a:rPr lang="en-AU" sz="2800" i="1"/>
              <a:t>	In the Bible, Paul says in Romans 8 …	</a:t>
            </a:r>
          </a:p>
          <a:p>
            <a:pPr>
              <a:buFont typeface="Monotype Sorts" pitchFamily="2" charset="2"/>
              <a:buNone/>
            </a:pPr>
            <a:r>
              <a:rPr lang="en-AU" sz="2800" i="1"/>
              <a:t>	The Uniting Church teaches ...	     </a:t>
            </a:r>
            <a:r>
              <a:rPr lang="en-AU" sz="2800"/>
              <a:t>or</a:t>
            </a:r>
          </a:p>
          <a:p>
            <a:pPr>
              <a:buFont typeface="Monotype Sorts" pitchFamily="2" charset="2"/>
              <a:buNone/>
            </a:pPr>
            <a:r>
              <a:rPr lang="en-AU" sz="2800" i="1"/>
              <a:t>	For Anglicans ...</a:t>
            </a:r>
          </a:p>
        </p:txBody>
      </p:sp>
      <p:sp>
        <p:nvSpPr>
          <p:cNvPr id="37892"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7A7A5D9-F2C8-4A79-94CB-455D58AC42C4}" type="slidenum">
              <a:rPr lang="en-US" sz="1400">
                <a:latin typeface="Arial" charset="0"/>
              </a:rPr>
              <a:pPr/>
              <a:t>20</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050"/>
          <p:cNvSpPr>
            <a:spLocks noGrp="1" noChangeArrowheads="1"/>
          </p:cNvSpPr>
          <p:nvPr>
            <p:ph type="title"/>
          </p:nvPr>
        </p:nvSpPr>
        <p:spPr/>
        <p:txBody>
          <a:bodyPr/>
          <a:lstStyle/>
          <a:p>
            <a:r>
              <a:rPr lang="en-GB" i="1"/>
              <a:t>Owning 		 Grounding</a:t>
            </a:r>
            <a:endParaRPr lang="en-GB"/>
          </a:p>
        </p:txBody>
      </p:sp>
      <p:sp>
        <p:nvSpPr>
          <p:cNvPr id="128003" name="Rectangle 2051"/>
          <p:cNvSpPr>
            <a:spLocks noGrp="1" noChangeArrowheads="1"/>
          </p:cNvSpPr>
          <p:nvPr>
            <p:ph sz="half" idx="1"/>
          </p:nvPr>
        </p:nvSpPr>
        <p:spPr>
          <a:xfrm>
            <a:off x="2362201" y="2362200"/>
            <a:ext cx="3429000" cy="4343400"/>
          </a:xfrm>
        </p:spPr>
        <p:txBody>
          <a:bodyPr/>
          <a:lstStyle/>
          <a:p>
            <a:pPr>
              <a:defRPr/>
            </a:pPr>
            <a:r>
              <a:rPr lang="en-GB" sz="3000" dirty="0">
                <a:effectLst>
                  <a:outerShdw blurRad="38100" dist="38100" dir="2700000" algn="tl">
                    <a:srgbClr val="000000">
                      <a:alpha val="43137"/>
                    </a:srgbClr>
                  </a:outerShdw>
                </a:effectLst>
              </a:rPr>
              <a:t>Claiming a belief as one’s own by using phrases such as</a:t>
            </a:r>
          </a:p>
          <a:p>
            <a:pPr lvl="1">
              <a:defRPr/>
            </a:pPr>
            <a:r>
              <a:rPr lang="en-GB" sz="2600" dirty="0">
                <a:effectLst>
                  <a:outerShdw blurRad="38100" dist="38100" dir="2700000" algn="tl">
                    <a:srgbClr val="000000">
                      <a:alpha val="43137"/>
                    </a:srgbClr>
                  </a:outerShdw>
                </a:effectLst>
              </a:rPr>
              <a:t> “I believe…”</a:t>
            </a:r>
          </a:p>
          <a:p>
            <a:pPr lvl="1">
              <a:defRPr/>
            </a:pPr>
            <a:r>
              <a:rPr lang="en-GB" sz="2600" dirty="0">
                <a:effectLst>
                  <a:outerShdw blurRad="38100" dist="38100" dir="2700000" algn="tl">
                    <a:srgbClr val="000000">
                      <a:alpha val="43137"/>
                    </a:srgbClr>
                  </a:outerShdw>
                </a:effectLst>
              </a:rPr>
              <a:t> “I think…”</a:t>
            </a:r>
          </a:p>
          <a:p>
            <a:pPr lvl="1">
              <a:defRPr/>
            </a:pPr>
            <a:r>
              <a:rPr lang="en-GB" sz="2600" dirty="0">
                <a:effectLst>
                  <a:outerShdw blurRad="38100" dist="38100" dir="2700000" algn="tl">
                    <a:srgbClr val="000000">
                      <a:alpha val="43137"/>
                    </a:srgbClr>
                  </a:outerShdw>
                </a:effectLst>
              </a:rPr>
              <a:t> “In my experience…”</a:t>
            </a:r>
          </a:p>
          <a:p>
            <a:pPr>
              <a:defRPr/>
            </a:pPr>
            <a:endParaRPr lang="en-GB" sz="3000" dirty="0">
              <a:effectLst>
                <a:outerShdw blurRad="38100" dist="38100" dir="2700000" algn="tl">
                  <a:srgbClr val="000000">
                    <a:alpha val="43137"/>
                  </a:srgbClr>
                </a:outerShdw>
              </a:effectLst>
            </a:endParaRPr>
          </a:p>
        </p:txBody>
      </p:sp>
      <p:sp>
        <p:nvSpPr>
          <p:cNvPr id="128004" name="Rectangle 2052"/>
          <p:cNvSpPr>
            <a:spLocks noGrp="1" noChangeArrowheads="1"/>
          </p:cNvSpPr>
          <p:nvPr>
            <p:ph sz="half" idx="2"/>
          </p:nvPr>
        </p:nvSpPr>
        <p:spPr>
          <a:xfrm>
            <a:off x="6405665" y="2383277"/>
            <a:ext cx="4267200" cy="4343400"/>
          </a:xfrm>
        </p:spPr>
        <p:txBody>
          <a:bodyPr/>
          <a:lstStyle/>
          <a:p>
            <a:pPr>
              <a:lnSpc>
                <a:spcPct val="90000"/>
              </a:lnSpc>
              <a:defRPr/>
            </a:pPr>
            <a:r>
              <a:rPr lang="en-GB" sz="3000" dirty="0">
                <a:effectLst>
                  <a:outerShdw blurRad="38100" dist="38100" dir="2700000" algn="tl">
                    <a:srgbClr val="000000">
                      <a:alpha val="43137"/>
                    </a:srgbClr>
                  </a:outerShdw>
                </a:effectLst>
              </a:rPr>
              <a:t>Attaching a belief to a group of people or a source from which it comes.</a:t>
            </a:r>
          </a:p>
          <a:p>
            <a:pPr lvl="1">
              <a:lnSpc>
                <a:spcPct val="90000"/>
              </a:lnSpc>
              <a:defRPr/>
            </a:pPr>
            <a:r>
              <a:rPr lang="en-GB" sz="2600" dirty="0">
                <a:effectLst>
                  <a:outerShdw blurRad="38100" dist="38100" dir="2700000" algn="tl">
                    <a:srgbClr val="000000">
                      <a:alpha val="43137"/>
                    </a:srgbClr>
                  </a:outerShdw>
                </a:effectLst>
              </a:rPr>
              <a:t> “Christians believe…”</a:t>
            </a:r>
          </a:p>
          <a:p>
            <a:pPr lvl="1">
              <a:lnSpc>
                <a:spcPct val="90000"/>
              </a:lnSpc>
              <a:defRPr/>
            </a:pPr>
            <a:r>
              <a:rPr lang="en-GB" sz="2600" dirty="0">
                <a:effectLst>
                  <a:outerShdw blurRad="38100" dist="38100" dir="2700000" algn="tl">
                    <a:srgbClr val="000000">
                      <a:alpha val="43137"/>
                    </a:srgbClr>
                  </a:outerShdw>
                </a:effectLst>
              </a:rPr>
              <a:t> “The Anglican church teaches…”</a:t>
            </a:r>
          </a:p>
          <a:p>
            <a:pPr lvl="1">
              <a:lnSpc>
                <a:spcPct val="90000"/>
              </a:lnSpc>
              <a:defRPr/>
            </a:pPr>
            <a:r>
              <a:rPr lang="en-GB" sz="2600" dirty="0">
                <a:effectLst>
                  <a:outerShdw blurRad="38100" dist="38100" dir="2700000" algn="tl">
                    <a:srgbClr val="000000">
                      <a:alpha val="43137"/>
                    </a:srgbClr>
                  </a:outerShdw>
                </a:effectLst>
              </a:rPr>
              <a:t> “Micah 6:8 says…”</a:t>
            </a:r>
          </a:p>
        </p:txBody>
      </p:sp>
      <p:sp>
        <p:nvSpPr>
          <p:cNvPr id="38916" name="Slide Number Placeholder 6"/>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88C933-544D-45CC-BF2B-9DD43C75F42A}" type="slidenum">
              <a:rPr lang="en-US" sz="1400">
                <a:effectLst>
                  <a:outerShdw blurRad="38100" dist="38100" dir="2700000" algn="tl">
                    <a:srgbClr val="000000">
                      <a:alpha val="43137"/>
                    </a:srgbClr>
                  </a:outerShdw>
                </a:effectLst>
                <a:latin typeface="Arial" charset="0"/>
              </a:rPr>
              <a:pPr/>
              <a:t>21</a:t>
            </a:fld>
            <a:r>
              <a:rPr lang="en-US" sz="1400">
                <a:effectLst>
                  <a:outerShdw blurRad="38100" dist="38100" dir="2700000" algn="tl">
                    <a:srgbClr val="000000">
                      <a:alpha val="43137"/>
                    </a:srgbClr>
                  </a:outerShdw>
                </a:effectLst>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3">
                                            <p:txEl>
                                              <p:pRg st="0" end="0"/>
                                            </p:txEl>
                                          </p:spTgt>
                                        </p:tgtEl>
                                        <p:attrNameLst>
                                          <p:attrName>style.visibility</p:attrName>
                                        </p:attrNameLst>
                                      </p:cBhvr>
                                      <p:to>
                                        <p:strVal val="visible"/>
                                      </p:to>
                                    </p:set>
                                    <p:anim calcmode="lin" valueType="num">
                                      <p:cBhvr additive="base">
                                        <p:cTn id="13"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8003">
                                            <p:txEl>
                                              <p:pRg st="1" end="1"/>
                                            </p:txEl>
                                          </p:spTgt>
                                        </p:tgtEl>
                                        <p:attrNameLst>
                                          <p:attrName>style.visibility</p:attrName>
                                        </p:attrNameLst>
                                      </p:cBhvr>
                                      <p:to>
                                        <p:strVal val="visible"/>
                                      </p:to>
                                    </p:set>
                                    <p:anim calcmode="lin" valueType="num">
                                      <p:cBhvr additive="base">
                                        <p:cTn id="17"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800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8003">
                                            <p:txEl>
                                              <p:pRg st="2" end="2"/>
                                            </p:txEl>
                                          </p:spTgt>
                                        </p:tgtEl>
                                        <p:attrNameLst>
                                          <p:attrName>style.visibility</p:attrName>
                                        </p:attrNameLst>
                                      </p:cBhvr>
                                      <p:to>
                                        <p:strVal val="visible"/>
                                      </p:to>
                                    </p:set>
                                    <p:anim calcmode="lin" valueType="num">
                                      <p:cBhvr additive="base">
                                        <p:cTn id="21"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800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8003">
                                            <p:txEl>
                                              <p:pRg st="3" end="3"/>
                                            </p:txEl>
                                          </p:spTgt>
                                        </p:tgtEl>
                                        <p:attrNameLst>
                                          <p:attrName>style.visibility</p:attrName>
                                        </p:attrNameLst>
                                      </p:cBhvr>
                                      <p:to>
                                        <p:strVal val="visible"/>
                                      </p:to>
                                    </p:set>
                                    <p:anim calcmode="lin" valueType="num">
                                      <p:cBhvr additive="base">
                                        <p:cTn id="25"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80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8004">
                                            <p:txEl>
                                              <p:pRg st="0" end="0"/>
                                            </p:txEl>
                                          </p:spTgt>
                                        </p:tgtEl>
                                        <p:attrNameLst>
                                          <p:attrName>style.visibility</p:attrName>
                                        </p:attrNameLst>
                                      </p:cBhvr>
                                      <p:to>
                                        <p:strVal val="visible"/>
                                      </p:to>
                                    </p:set>
                                    <p:anim calcmode="lin" valueType="num">
                                      <p:cBhvr additive="base">
                                        <p:cTn id="31" dur="500" fill="hold"/>
                                        <p:tgtEl>
                                          <p:spTgt spid="12800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800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8004">
                                            <p:txEl>
                                              <p:pRg st="1" end="1"/>
                                            </p:txEl>
                                          </p:spTgt>
                                        </p:tgtEl>
                                        <p:attrNameLst>
                                          <p:attrName>style.visibility</p:attrName>
                                        </p:attrNameLst>
                                      </p:cBhvr>
                                      <p:to>
                                        <p:strVal val="visible"/>
                                      </p:to>
                                    </p:set>
                                    <p:anim calcmode="lin" valueType="num">
                                      <p:cBhvr additive="base">
                                        <p:cTn id="35" dur="500" fill="hold"/>
                                        <p:tgtEl>
                                          <p:spTgt spid="128004">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28004">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8004">
                                            <p:txEl>
                                              <p:pRg st="2" end="2"/>
                                            </p:txEl>
                                          </p:spTgt>
                                        </p:tgtEl>
                                        <p:attrNameLst>
                                          <p:attrName>style.visibility</p:attrName>
                                        </p:attrNameLst>
                                      </p:cBhvr>
                                      <p:to>
                                        <p:strVal val="visible"/>
                                      </p:to>
                                    </p:set>
                                    <p:anim calcmode="lin" valueType="num">
                                      <p:cBhvr additive="base">
                                        <p:cTn id="39" dur="500" fill="hold"/>
                                        <p:tgtEl>
                                          <p:spTgt spid="128004">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28004">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8004">
                                            <p:txEl>
                                              <p:pRg st="3" end="3"/>
                                            </p:txEl>
                                          </p:spTgt>
                                        </p:tgtEl>
                                        <p:attrNameLst>
                                          <p:attrName>style.visibility</p:attrName>
                                        </p:attrNameLst>
                                      </p:cBhvr>
                                      <p:to>
                                        <p:strVal val="visible"/>
                                      </p:to>
                                    </p:set>
                                    <p:anim calcmode="lin" valueType="num">
                                      <p:cBhvr additive="base">
                                        <p:cTn id="43" dur="500" fill="hold"/>
                                        <p:tgtEl>
                                          <p:spTgt spid="128004">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800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autoUpdateAnimBg="0"/>
      <p:bldP spid="128003" grpId="0" build="p" autoUpdateAnimBg="0"/>
      <p:bldP spid="12800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09800" y="457200"/>
            <a:ext cx="7772400" cy="1143000"/>
          </a:xfrm>
        </p:spPr>
        <p:txBody>
          <a:bodyPr>
            <a:normAutofit/>
          </a:bodyPr>
          <a:lstStyle/>
          <a:p>
            <a:r>
              <a:rPr lang="en-AU"/>
              <a:t>Some points about Owning and Grounding</a:t>
            </a:r>
          </a:p>
        </p:txBody>
      </p:sp>
      <p:sp>
        <p:nvSpPr>
          <p:cNvPr id="36867" name="Rectangle 3"/>
          <p:cNvSpPr>
            <a:spLocks noGrp="1" noChangeArrowheads="1"/>
          </p:cNvSpPr>
          <p:nvPr>
            <p:ph idx="1"/>
          </p:nvPr>
        </p:nvSpPr>
        <p:spPr>
          <a:xfrm>
            <a:off x="2667000" y="1752600"/>
            <a:ext cx="7772400" cy="4114800"/>
          </a:xfrm>
        </p:spPr>
        <p:txBody>
          <a:bodyPr>
            <a:normAutofit fontScale="92500" lnSpcReduction="10000"/>
          </a:bodyPr>
          <a:lstStyle/>
          <a:p>
            <a:pPr>
              <a:lnSpc>
                <a:spcPct val="90000"/>
              </a:lnSpc>
              <a:buFont typeface="Monotype Sorts" pitchFamily="2" charset="2"/>
              <a:buNone/>
            </a:pPr>
            <a:r>
              <a:rPr lang="en-AU" sz="2400" dirty="0"/>
              <a:t>1. They do not prove a belief or claim</a:t>
            </a:r>
          </a:p>
          <a:p>
            <a:pPr>
              <a:lnSpc>
                <a:spcPct val="90000"/>
              </a:lnSpc>
              <a:buFont typeface="Monotype Sorts" pitchFamily="2" charset="2"/>
              <a:buNone/>
            </a:pPr>
            <a:r>
              <a:rPr lang="en-AU" sz="2400" dirty="0"/>
              <a:t> 	it as authoritative for all</a:t>
            </a:r>
          </a:p>
          <a:p>
            <a:pPr>
              <a:lnSpc>
                <a:spcPct val="90000"/>
              </a:lnSpc>
              <a:buFont typeface="Monotype Sorts" pitchFamily="2" charset="2"/>
              <a:buNone/>
            </a:pPr>
            <a:r>
              <a:rPr lang="en-AU" sz="2400" dirty="0"/>
              <a:t>BUT</a:t>
            </a:r>
          </a:p>
          <a:p>
            <a:pPr>
              <a:lnSpc>
                <a:spcPct val="80000"/>
              </a:lnSpc>
              <a:buFont typeface="Monotype Sorts" pitchFamily="2" charset="2"/>
              <a:buNone/>
            </a:pPr>
            <a:r>
              <a:rPr lang="en-AU" sz="2400" dirty="0"/>
              <a:t>	they free people to hear the belief, </a:t>
            </a:r>
          </a:p>
          <a:p>
            <a:pPr>
              <a:lnSpc>
                <a:spcPct val="80000"/>
              </a:lnSpc>
              <a:spcAft>
                <a:spcPct val="20000"/>
              </a:spcAft>
              <a:buFont typeface="Monotype Sorts" pitchFamily="2" charset="2"/>
              <a:buNone/>
            </a:pPr>
            <a:r>
              <a:rPr lang="en-AU" sz="2400" dirty="0"/>
              <a:t>	and consider and discuss it.</a:t>
            </a:r>
            <a:endParaRPr lang="en-AU" sz="2000" dirty="0"/>
          </a:p>
          <a:p>
            <a:pPr>
              <a:lnSpc>
                <a:spcPct val="80000"/>
              </a:lnSpc>
              <a:buFont typeface="Monotype Sorts" pitchFamily="2" charset="2"/>
              <a:buNone/>
            </a:pPr>
            <a:r>
              <a:rPr lang="en-AU" sz="2400" dirty="0"/>
              <a:t>2. They make beliefs sound</a:t>
            </a:r>
          </a:p>
          <a:p>
            <a:pPr>
              <a:lnSpc>
                <a:spcPct val="80000"/>
              </a:lnSpc>
              <a:buFont typeface="Monotype Sorts" pitchFamily="2" charset="2"/>
              <a:buNone/>
            </a:pPr>
            <a:r>
              <a:rPr lang="en-AU" sz="2400" dirty="0"/>
              <a:t>	 less dogmatic</a:t>
            </a:r>
          </a:p>
          <a:p>
            <a:pPr>
              <a:lnSpc>
                <a:spcPct val="90000"/>
              </a:lnSpc>
              <a:buFont typeface="Monotype Sorts" pitchFamily="2" charset="2"/>
              <a:buNone/>
            </a:pPr>
            <a:r>
              <a:rPr lang="en-AU" sz="2400" dirty="0"/>
              <a:t>BUT</a:t>
            </a:r>
          </a:p>
          <a:p>
            <a:pPr>
              <a:lnSpc>
                <a:spcPct val="80000"/>
              </a:lnSpc>
              <a:buFont typeface="Monotype Sorts" pitchFamily="2" charset="2"/>
              <a:buNone/>
            </a:pPr>
            <a:r>
              <a:rPr lang="en-AU" sz="2400" dirty="0"/>
              <a:t>	they make the source of authority </a:t>
            </a:r>
            <a:br>
              <a:rPr lang="en-AU" sz="2400" dirty="0"/>
            </a:br>
            <a:r>
              <a:rPr lang="en-AU" sz="2400" dirty="0"/>
              <a:t>for the belief, whether in personal </a:t>
            </a:r>
            <a:br>
              <a:rPr lang="en-AU" sz="2400" dirty="0"/>
            </a:br>
            <a:r>
              <a:rPr lang="en-AU" sz="2400" dirty="0"/>
              <a:t>experience or tradition, clear.</a:t>
            </a:r>
            <a:endParaRPr lang="en-AU" dirty="0"/>
          </a:p>
        </p:txBody>
      </p:sp>
      <p:sp>
        <p:nvSpPr>
          <p:cNvPr id="39940"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4196D3-01BF-4033-A8D4-12D04A4FA104}" type="slidenum">
              <a:rPr lang="en-US" sz="1400">
                <a:latin typeface="Arial" charset="0"/>
              </a:rPr>
              <a:pPr/>
              <a:t>22</a:t>
            </a:fld>
            <a:r>
              <a:rPr lang="en-US" sz="1400">
                <a:latin typeface="Arial" charset="0"/>
              </a:rPr>
              <a:t>    </a:t>
            </a:r>
          </a:p>
        </p:txBody>
      </p:sp>
      <p:pic>
        <p:nvPicPr>
          <p:cNvPr id="36869" name="Picture 5" descr="CHO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2743200"/>
            <a:ext cx="17351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p:cNvSpPr txBox="1">
            <a:spLocks noChangeArrowheads="1"/>
          </p:cNvSpPr>
          <p:nvPr/>
        </p:nvSpPr>
        <p:spPr bwMode="auto">
          <a:xfrm>
            <a:off x="8839200" y="3200401"/>
            <a:ext cx="76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sz="1600" b="1">
                <a:solidFill>
                  <a:schemeClr val="bg1"/>
                </a:solidFill>
              </a:rPr>
              <a:t>That’s great!</a:t>
            </a:r>
            <a:endParaRPr lang="en-AU" sz="1800" b="1">
              <a:latin typeface="Impact" pitchFamily="34" charset="0"/>
            </a:endParaRPr>
          </a:p>
        </p:txBody>
      </p:sp>
      <p:sp>
        <p:nvSpPr>
          <p:cNvPr id="36871" name="Text Box 7"/>
          <p:cNvSpPr txBox="1">
            <a:spLocks noChangeArrowheads="1"/>
          </p:cNvSpPr>
          <p:nvPr/>
        </p:nvSpPr>
        <p:spPr bwMode="auto">
          <a:xfrm>
            <a:off x="9677400" y="2971801"/>
            <a:ext cx="68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AU" sz="1600" b="1">
                <a:solidFill>
                  <a:schemeClr val="bg1"/>
                </a:solidFill>
              </a:rPr>
              <a:t>Sure is!</a:t>
            </a:r>
            <a:endParaRPr lang="en-AU" sz="1600" b="1"/>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additive="base">
                                        <p:cTn id="12"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additive="base">
                                        <p:cTn id="18"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additive="base">
                                        <p:cTn id="24"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additive="base">
                                        <p:cTn id="30"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6867">
                                            <p:txEl>
                                              <p:pRg st="4" end="4"/>
                                            </p:txEl>
                                          </p:spTgt>
                                        </p:tgtEl>
                                        <p:attrNameLst>
                                          <p:attrName>style.visibility</p:attrName>
                                        </p:attrNameLst>
                                      </p:cBhvr>
                                      <p:to>
                                        <p:strVal val="visible"/>
                                      </p:to>
                                    </p:set>
                                    <p:anim calcmode="lin" valueType="num">
                                      <p:cBhvr additive="base">
                                        <p:cTn id="36"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6867">
                                            <p:txEl>
                                              <p:pRg st="5" end="5"/>
                                            </p:txEl>
                                          </p:spTgt>
                                        </p:tgtEl>
                                        <p:attrNameLst>
                                          <p:attrName>style.visibility</p:attrName>
                                        </p:attrNameLst>
                                      </p:cBhvr>
                                      <p:to>
                                        <p:strVal val="visible"/>
                                      </p:to>
                                    </p:set>
                                    <p:anim calcmode="lin" valueType="num">
                                      <p:cBhvr additive="base">
                                        <p:cTn id="42"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6867">
                                            <p:txEl>
                                              <p:pRg st="6" end="6"/>
                                            </p:txEl>
                                          </p:spTgt>
                                        </p:tgtEl>
                                        <p:attrNameLst>
                                          <p:attrName>style.visibility</p:attrName>
                                        </p:attrNameLst>
                                      </p:cBhvr>
                                      <p:to>
                                        <p:strVal val="visible"/>
                                      </p:to>
                                    </p:set>
                                    <p:anim calcmode="lin" valueType="num">
                                      <p:cBhvr additive="base">
                                        <p:cTn id="48"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6867">
                                            <p:txEl>
                                              <p:pRg st="7" end="7"/>
                                            </p:txEl>
                                          </p:spTgt>
                                        </p:tgtEl>
                                        <p:attrNameLst>
                                          <p:attrName>style.visibility</p:attrName>
                                        </p:attrNameLst>
                                      </p:cBhvr>
                                      <p:to>
                                        <p:strVal val="visible"/>
                                      </p:to>
                                    </p:set>
                                    <p:anim calcmode="lin" valueType="num">
                                      <p:cBhvr additive="base">
                                        <p:cTn id="54"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6867">
                                            <p:txEl>
                                              <p:pRg st="8" end="8"/>
                                            </p:txEl>
                                          </p:spTgt>
                                        </p:tgtEl>
                                        <p:attrNameLst>
                                          <p:attrName>style.visibility</p:attrName>
                                        </p:attrNameLst>
                                      </p:cBhvr>
                                      <p:to>
                                        <p:strVal val="visible"/>
                                      </p:to>
                                    </p:set>
                                    <p:anim calcmode="lin" valueType="num">
                                      <p:cBhvr additive="base">
                                        <p:cTn id="60" dur="500" fill="hold"/>
                                        <p:tgtEl>
                                          <p:spTgt spid="36867">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68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6869"/>
                                        </p:tgtEl>
                                        <p:attrNameLst>
                                          <p:attrName>style.visibility</p:attrName>
                                        </p:attrNameLst>
                                      </p:cBhvr>
                                      <p:to>
                                        <p:strVal val="visible"/>
                                      </p:to>
                                    </p:set>
                                    <p:anim calcmode="lin" valueType="num">
                                      <p:cBhvr additive="base">
                                        <p:cTn id="66" dur="500" fill="hold"/>
                                        <p:tgtEl>
                                          <p:spTgt spid="36869"/>
                                        </p:tgtEl>
                                        <p:attrNameLst>
                                          <p:attrName>ppt_x</p:attrName>
                                        </p:attrNameLst>
                                      </p:cBhvr>
                                      <p:tavLst>
                                        <p:tav tm="0">
                                          <p:val>
                                            <p:strVal val="#ppt_x"/>
                                          </p:val>
                                        </p:tav>
                                        <p:tav tm="100000">
                                          <p:val>
                                            <p:strVal val="#ppt_x"/>
                                          </p:val>
                                        </p:tav>
                                      </p:tavLst>
                                    </p:anim>
                                    <p:anim calcmode="lin" valueType="num">
                                      <p:cBhvr additive="base">
                                        <p:cTn id="67" dur="500" fill="hold"/>
                                        <p:tgtEl>
                                          <p:spTgt spid="36869"/>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500"/>
                            </p:stCondLst>
                            <p:childTnLst>
                              <p:par>
                                <p:cTn id="69" presetID="2" presetClass="entr" presetSubtype="8" fill="hold" grpId="0" nodeType="afterEffect">
                                  <p:stCondLst>
                                    <p:cond delay="0"/>
                                  </p:stCondLst>
                                  <p:childTnLst>
                                    <p:set>
                                      <p:cBhvr>
                                        <p:cTn id="70" dur="1" fill="hold">
                                          <p:stCondLst>
                                            <p:cond delay="0"/>
                                          </p:stCondLst>
                                        </p:cTn>
                                        <p:tgtEl>
                                          <p:spTgt spid="36870"/>
                                        </p:tgtEl>
                                        <p:attrNameLst>
                                          <p:attrName>style.visibility</p:attrName>
                                        </p:attrNameLst>
                                      </p:cBhvr>
                                      <p:to>
                                        <p:strVal val="visible"/>
                                      </p:to>
                                    </p:set>
                                    <p:anim calcmode="lin" valueType="num">
                                      <p:cBhvr additive="base">
                                        <p:cTn id="71" dur="500" fill="hold"/>
                                        <p:tgtEl>
                                          <p:spTgt spid="36870"/>
                                        </p:tgtEl>
                                        <p:attrNameLst>
                                          <p:attrName>ppt_x</p:attrName>
                                        </p:attrNameLst>
                                      </p:cBhvr>
                                      <p:tavLst>
                                        <p:tav tm="0">
                                          <p:val>
                                            <p:strVal val="0-#ppt_w/2"/>
                                          </p:val>
                                        </p:tav>
                                        <p:tav tm="100000">
                                          <p:val>
                                            <p:strVal val="#ppt_x"/>
                                          </p:val>
                                        </p:tav>
                                      </p:tavLst>
                                    </p:anim>
                                    <p:anim calcmode="lin" valueType="num">
                                      <p:cBhvr additive="base">
                                        <p:cTn id="72" dur="500" fill="hold"/>
                                        <p:tgtEl>
                                          <p:spTgt spid="36870"/>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1000"/>
                            </p:stCondLst>
                            <p:childTnLst>
                              <p:par>
                                <p:cTn id="74" presetID="2" presetClass="entr" presetSubtype="2" fill="hold" grpId="0" nodeType="afterEffect">
                                  <p:stCondLst>
                                    <p:cond delay="1000"/>
                                  </p:stCondLst>
                                  <p:childTnLst>
                                    <p:set>
                                      <p:cBhvr>
                                        <p:cTn id="75" dur="1" fill="hold">
                                          <p:stCondLst>
                                            <p:cond delay="0"/>
                                          </p:stCondLst>
                                        </p:cTn>
                                        <p:tgtEl>
                                          <p:spTgt spid="36871"/>
                                        </p:tgtEl>
                                        <p:attrNameLst>
                                          <p:attrName>style.visibility</p:attrName>
                                        </p:attrNameLst>
                                      </p:cBhvr>
                                      <p:to>
                                        <p:strVal val="visible"/>
                                      </p:to>
                                    </p:set>
                                    <p:anim calcmode="lin" valueType="num">
                                      <p:cBhvr additive="base">
                                        <p:cTn id="76" dur="500" fill="hold"/>
                                        <p:tgtEl>
                                          <p:spTgt spid="36871"/>
                                        </p:tgtEl>
                                        <p:attrNameLst>
                                          <p:attrName>ppt_x</p:attrName>
                                        </p:attrNameLst>
                                      </p:cBhvr>
                                      <p:tavLst>
                                        <p:tav tm="0">
                                          <p:val>
                                            <p:strVal val="1+#ppt_w/2"/>
                                          </p:val>
                                        </p:tav>
                                        <p:tav tm="100000">
                                          <p:val>
                                            <p:strVal val="#ppt_x"/>
                                          </p:val>
                                        </p:tav>
                                      </p:tavLst>
                                    </p:anim>
                                    <p:anim calcmode="lin" valueType="num">
                                      <p:cBhvr additive="base">
                                        <p:cTn id="77"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autoUpdateAnimBg="0"/>
      <p:bldP spid="36867" grpId="0" build="p" autoUpdateAnimBg="0"/>
      <p:bldP spid="36870" grpId="0" autoUpdateAnimBg="0"/>
      <p:bldP spid="3687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0" y="457200"/>
            <a:ext cx="7772400" cy="1143000"/>
          </a:xfrm>
        </p:spPr>
        <p:txBody>
          <a:bodyPr>
            <a:normAutofit/>
          </a:bodyPr>
          <a:lstStyle/>
          <a:p>
            <a:r>
              <a:rPr lang="en-AU"/>
              <a:t>Language and our aims as Religious Educators</a:t>
            </a:r>
            <a:endParaRPr lang="en-AU">
              <a:latin typeface="Impact" pitchFamily="34" charset="0"/>
            </a:endParaRPr>
          </a:p>
        </p:txBody>
      </p:sp>
      <p:sp>
        <p:nvSpPr>
          <p:cNvPr id="37891" name="Rectangle 3"/>
          <p:cNvSpPr>
            <a:spLocks noGrp="1" noChangeArrowheads="1"/>
          </p:cNvSpPr>
          <p:nvPr>
            <p:ph idx="1"/>
          </p:nvPr>
        </p:nvSpPr>
        <p:spPr>
          <a:xfrm>
            <a:off x="2819400" y="1828800"/>
            <a:ext cx="7848600" cy="4343400"/>
          </a:xfrm>
        </p:spPr>
        <p:txBody>
          <a:bodyPr/>
          <a:lstStyle/>
          <a:p>
            <a:pPr>
              <a:buSzTx/>
              <a:buFont typeface="Wingdings" pitchFamily="2" charset="2"/>
              <a:buChar char="§"/>
            </a:pPr>
            <a:r>
              <a:rPr lang="en-AU" sz="2800" dirty="0"/>
              <a:t>If I seek to do things with people such as</a:t>
            </a:r>
            <a:endParaRPr lang="en-AU" dirty="0"/>
          </a:p>
          <a:p>
            <a:pPr marL="819150" lvl="1">
              <a:lnSpc>
                <a:spcPct val="90000"/>
              </a:lnSpc>
              <a:buFont typeface="Wingdings" pitchFamily="2" charset="2"/>
              <a:buChar char="Ø"/>
            </a:pPr>
            <a:r>
              <a:rPr lang="en-US" sz="2400" dirty="0"/>
              <a:t>   </a:t>
            </a:r>
            <a:r>
              <a:rPr lang="en-AU" sz="2400" dirty="0"/>
              <a:t>walk with</a:t>
            </a:r>
          </a:p>
          <a:p>
            <a:pPr marL="819150" lvl="1">
              <a:lnSpc>
                <a:spcPct val="90000"/>
              </a:lnSpc>
              <a:buFont typeface="Wingdings" pitchFamily="2" charset="2"/>
              <a:buChar char="Ø"/>
            </a:pPr>
            <a:r>
              <a:rPr lang="en-US" sz="2400" dirty="0"/>
              <a:t>   </a:t>
            </a:r>
            <a:r>
              <a:rPr lang="en-AU" sz="2400" dirty="0"/>
              <a:t>educate</a:t>
            </a:r>
          </a:p>
          <a:p>
            <a:pPr marL="819150" lvl="1">
              <a:lnSpc>
                <a:spcPct val="90000"/>
              </a:lnSpc>
              <a:buFont typeface="Wingdings" pitchFamily="2" charset="2"/>
              <a:buChar char="Ø"/>
            </a:pPr>
            <a:r>
              <a:rPr lang="en-US" sz="2400" dirty="0"/>
              <a:t>   </a:t>
            </a:r>
            <a:r>
              <a:rPr lang="en-AU" sz="2400" dirty="0"/>
              <a:t>inform</a:t>
            </a:r>
          </a:p>
          <a:p>
            <a:pPr marL="819150" lvl="1">
              <a:lnSpc>
                <a:spcPct val="90000"/>
              </a:lnSpc>
              <a:buFont typeface="Wingdings" pitchFamily="2" charset="2"/>
              <a:buChar char="Ø"/>
            </a:pPr>
            <a:r>
              <a:rPr lang="en-US" sz="2400" dirty="0"/>
              <a:t>   </a:t>
            </a:r>
            <a:r>
              <a:rPr lang="en-AU" sz="2400" dirty="0"/>
              <a:t>allow to develop</a:t>
            </a:r>
          </a:p>
          <a:p>
            <a:pPr marL="819150" lvl="1">
              <a:lnSpc>
                <a:spcPct val="90000"/>
              </a:lnSpc>
              <a:buFont typeface="Wingdings" pitchFamily="2" charset="2"/>
              <a:buChar char="Ø"/>
            </a:pPr>
            <a:r>
              <a:rPr lang="en-US" sz="2400" dirty="0"/>
              <a:t>   </a:t>
            </a:r>
            <a:r>
              <a:rPr lang="en-AU" sz="2400" dirty="0"/>
              <a:t>lead to make their own decisions</a:t>
            </a:r>
          </a:p>
          <a:p>
            <a:pPr marL="819150" lvl="1">
              <a:lnSpc>
                <a:spcPct val="90000"/>
              </a:lnSpc>
              <a:buFont typeface="Wingdings" pitchFamily="2" charset="2"/>
              <a:buChar char="Ø"/>
            </a:pPr>
            <a:r>
              <a:rPr lang="en-US" sz="2400" dirty="0"/>
              <a:t>   </a:t>
            </a:r>
            <a:r>
              <a:rPr lang="en-AU" sz="2400" dirty="0"/>
              <a:t>develop mutual respect</a:t>
            </a:r>
          </a:p>
          <a:p>
            <a:pPr>
              <a:buFont typeface="Monotype Sorts" pitchFamily="2" charset="2"/>
              <a:buNone/>
            </a:pPr>
            <a:r>
              <a:rPr lang="en-AU" sz="2800" dirty="0"/>
              <a:t>	then owning and grounding techniques become crucial, respectful tools.</a:t>
            </a:r>
            <a:endParaRPr lang="en-AU" dirty="0"/>
          </a:p>
          <a:p>
            <a:endParaRPr lang="en-AU" dirty="0">
              <a:latin typeface="Impact" pitchFamily="34" charset="0"/>
            </a:endParaRPr>
          </a:p>
        </p:txBody>
      </p:sp>
      <p:sp>
        <p:nvSpPr>
          <p:cNvPr id="40964"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1C9DFE-CC7C-46B2-AE0D-5C778395E8C0}" type="slidenum">
              <a:rPr lang="en-US" sz="1400">
                <a:latin typeface="Arial" charset="0"/>
              </a:rPr>
              <a:pPr/>
              <a:t>23</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additive="base">
                                        <p:cTn id="25" dur="500"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additive="base">
                                        <p:cTn id="31" dur="500" fill="hold"/>
                                        <p:tgtEl>
                                          <p:spTgt spid="3789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 calcmode="lin" valueType="num">
                                      <p:cBhvr additive="base">
                                        <p:cTn id="37" dur="500" fill="hold"/>
                                        <p:tgtEl>
                                          <p:spTgt spid="37891">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7891">
                                            <p:txEl>
                                              <p:pRg st="5" end="5"/>
                                            </p:txEl>
                                          </p:spTgt>
                                        </p:tgtEl>
                                        <p:attrNameLst>
                                          <p:attrName>style.visibility</p:attrName>
                                        </p:attrNameLst>
                                      </p:cBhvr>
                                      <p:to>
                                        <p:strVal val="visible"/>
                                      </p:to>
                                    </p:set>
                                    <p:anim calcmode="lin" valueType="num">
                                      <p:cBhvr additive="base">
                                        <p:cTn id="43" dur="500" fill="hold"/>
                                        <p:tgtEl>
                                          <p:spTgt spid="37891">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78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7891">
                                            <p:txEl>
                                              <p:pRg st="6" end="6"/>
                                            </p:txEl>
                                          </p:spTgt>
                                        </p:tgtEl>
                                        <p:attrNameLst>
                                          <p:attrName>style.visibility</p:attrName>
                                        </p:attrNameLst>
                                      </p:cBhvr>
                                      <p:to>
                                        <p:strVal val="visible"/>
                                      </p:to>
                                    </p:set>
                                    <p:anim calcmode="lin" valueType="num">
                                      <p:cBhvr additive="base">
                                        <p:cTn id="49" dur="500" fill="hold"/>
                                        <p:tgtEl>
                                          <p:spTgt spid="37891">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78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7891">
                                            <p:txEl>
                                              <p:pRg st="7" end="7"/>
                                            </p:txEl>
                                          </p:spTgt>
                                        </p:tgtEl>
                                        <p:attrNameLst>
                                          <p:attrName>style.visibility</p:attrName>
                                        </p:attrNameLst>
                                      </p:cBhvr>
                                      <p:to>
                                        <p:strVal val="visible"/>
                                      </p:to>
                                    </p:set>
                                    <p:anim calcmode="lin" valueType="num">
                                      <p:cBhvr additive="base">
                                        <p:cTn id="55" dur="500" fill="hold"/>
                                        <p:tgtEl>
                                          <p:spTgt spid="37891">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78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autoUpdateAnimBg="0"/>
      <p:bldP spid="37891"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676400" y="0"/>
            <a:ext cx="8991600" cy="704850"/>
          </a:xfrm>
        </p:spPr>
        <p:txBody>
          <a:bodyPr>
            <a:normAutofit fontScale="90000"/>
          </a:bodyPr>
          <a:lstStyle/>
          <a:p>
            <a:pPr>
              <a:defRPr/>
            </a:pPr>
            <a:r>
              <a:rPr lang="en-AU" sz="4000" i="1">
                <a:effectLst>
                  <a:outerShdw blurRad="38100" dist="38100" dir="2700000" algn="tl">
                    <a:srgbClr val="000000"/>
                  </a:outerShdw>
                </a:effectLst>
                <a:latin typeface="Vogue" pitchFamily="34" charset="0"/>
              </a:rPr>
              <a:t>An attention grabbing start!</a:t>
            </a:r>
          </a:p>
        </p:txBody>
      </p:sp>
      <p:sp>
        <p:nvSpPr>
          <p:cNvPr id="20484" name="Slide Number Placeholder 4"/>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84A497-3514-48C0-9E72-3BE7122B27A6}" type="slidenum">
              <a:rPr lang="en-US" sz="1400">
                <a:latin typeface="Arial" charset="0"/>
              </a:rPr>
              <a:pPr/>
              <a:t>3</a:t>
            </a:fld>
            <a:r>
              <a:rPr lang="en-US" sz="1400">
                <a:latin typeface="Arial" charset="0"/>
              </a:rPr>
              <a:t>    </a:t>
            </a:r>
          </a:p>
        </p:txBody>
      </p:sp>
      <p:pic>
        <p:nvPicPr>
          <p:cNvPr id="131075" name="Picture 3" descr="c&amp;h langu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14400"/>
            <a:ext cx="4679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dissolve">
                                      <p:cBhvr>
                                        <p:cTn id="7" dur="500"/>
                                        <p:tgtEl>
                                          <p:spTgt spid="13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half"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charset="0"/>
              </a:rPr>
              <a:t>Module 2    </a:t>
            </a:r>
          </a:p>
        </p:txBody>
      </p:sp>
      <p:sp>
        <p:nvSpPr>
          <p:cNvPr id="21508" name="Slide Number Placeholder 3"/>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A61CFF-F5A8-4781-B13E-6C1BECC638C6}" type="slidenum">
              <a:rPr lang="en-US" sz="1400">
                <a:latin typeface="Arial" charset="0"/>
              </a:rPr>
              <a:pPr/>
              <a:t>4</a:t>
            </a:fld>
            <a:r>
              <a:rPr lang="en-US" sz="1400">
                <a:latin typeface="Arial" charset="0"/>
              </a:rPr>
              <a:t>    </a:t>
            </a:r>
          </a:p>
        </p:txBody>
      </p:sp>
      <p:pic>
        <p:nvPicPr>
          <p:cNvPr id="21509" name="Picture 2" descr="c&amp;h langu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457200"/>
            <a:ext cx="46847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946A90-4207-4D70-965D-A31A316A8DA4}" type="slidenum">
              <a:rPr lang="en-US" sz="1400">
                <a:latin typeface="Arial" charset="0"/>
              </a:rPr>
              <a:pPr/>
              <a:t>5</a:t>
            </a:fld>
            <a:r>
              <a:rPr lang="en-US" sz="1400">
                <a:latin typeface="Arial" charset="0"/>
              </a:rPr>
              <a:t>    </a:t>
            </a:r>
          </a:p>
        </p:txBody>
      </p:sp>
      <p:pic>
        <p:nvPicPr>
          <p:cNvPr id="22533" name="Picture 2" descr="c&amp;h langu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57200"/>
            <a:ext cx="46815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010EF9-4E81-474B-8927-A16DAE3B887D}" type="slidenum">
              <a:rPr lang="en-US" sz="1400">
                <a:latin typeface="Arial" charset="0"/>
              </a:rPr>
              <a:pPr/>
              <a:t>6</a:t>
            </a:fld>
            <a:r>
              <a:rPr lang="en-US" sz="1400">
                <a:latin typeface="Arial" charset="0"/>
              </a:rPr>
              <a:t>    </a:t>
            </a:r>
          </a:p>
        </p:txBody>
      </p:sp>
      <p:pic>
        <p:nvPicPr>
          <p:cNvPr id="23557" name="Picture 2" descr="c&amp;h languag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685800"/>
            <a:ext cx="47101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dirty="0" err="1"/>
              <a:t>Recognise</a:t>
            </a:r>
            <a:r>
              <a:rPr lang="en-US" dirty="0"/>
              <a:t> this?</a:t>
            </a:r>
            <a:endParaRPr lang="en-AU" dirty="0"/>
          </a:p>
        </p:txBody>
      </p:sp>
      <p:sp>
        <p:nvSpPr>
          <p:cNvPr id="139267" name="Rectangle 3"/>
          <p:cNvSpPr>
            <a:spLocks noGrp="1" noChangeArrowheads="1"/>
          </p:cNvSpPr>
          <p:nvPr>
            <p:ph idx="1"/>
          </p:nvPr>
        </p:nvSpPr>
        <p:spPr>
          <a:xfrm>
            <a:off x="685800" y="2638044"/>
            <a:ext cx="11125200" cy="3305556"/>
          </a:xfrm>
        </p:spPr>
        <p:txBody>
          <a:bodyPr>
            <a:normAutofit/>
          </a:bodyPr>
          <a:lstStyle/>
          <a:p>
            <a:pPr marL="0" indent="0">
              <a:buNone/>
              <a:defRPr/>
            </a:pPr>
            <a:r>
              <a:rPr lang="en-AU" sz="4400" dirty="0" err="1">
                <a:cs typeface="Times New Roman" pitchFamily="18" charset="0"/>
              </a:rPr>
              <a:t>dad@hvn</a:t>
            </a:r>
            <a:r>
              <a:rPr lang="en-AU" sz="4400" dirty="0">
                <a:cs typeface="Times New Roman" pitchFamily="18" charset="0"/>
              </a:rPr>
              <a:t>, </a:t>
            </a:r>
            <a:r>
              <a:rPr lang="en-AU" sz="4400" dirty="0" err="1">
                <a:cs typeface="Times New Roman" pitchFamily="18" charset="0"/>
              </a:rPr>
              <a:t>urspshl.we</a:t>
            </a:r>
            <a:r>
              <a:rPr lang="en-AU" sz="4400" dirty="0">
                <a:cs typeface="Times New Roman" pitchFamily="18" charset="0"/>
              </a:rPr>
              <a:t> want wot u want&amp;urth2b like </a:t>
            </a:r>
            <a:r>
              <a:rPr lang="en-AU" sz="4400" dirty="0" err="1">
                <a:cs typeface="Times New Roman" pitchFamily="18" charset="0"/>
              </a:rPr>
              <a:t>hvn.giv</a:t>
            </a:r>
            <a:r>
              <a:rPr lang="en-AU" sz="4400" dirty="0">
                <a:cs typeface="Times New Roman" pitchFamily="18" charset="0"/>
              </a:rPr>
              <a:t> us food&amp;4giv r sins </a:t>
            </a:r>
            <a:r>
              <a:rPr lang="en-AU" sz="4400" dirty="0" err="1">
                <a:cs typeface="Times New Roman" pitchFamily="18" charset="0"/>
              </a:rPr>
              <a:t>lyk</a:t>
            </a:r>
            <a:r>
              <a:rPr lang="en-AU" sz="4400" dirty="0">
                <a:cs typeface="Times New Roman" pitchFamily="18" charset="0"/>
              </a:rPr>
              <a:t> we 4giv </a:t>
            </a:r>
            <a:r>
              <a:rPr lang="en-AU" sz="4400" dirty="0" err="1">
                <a:cs typeface="Times New Roman" pitchFamily="18" charset="0"/>
              </a:rPr>
              <a:t>uvaz.don’t</a:t>
            </a:r>
            <a:r>
              <a:rPr lang="en-AU" sz="4400" dirty="0">
                <a:cs typeface="Times New Roman" pitchFamily="18" charset="0"/>
              </a:rPr>
              <a:t> test </a:t>
            </a:r>
            <a:r>
              <a:rPr lang="en-AU" sz="4400" dirty="0" err="1">
                <a:cs typeface="Times New Roman" pitchFamily="18" charset="0"/>
              </a:rPr>
              <a:t>us!save</a:t>
            </a:r>
            <a:r>
              <a:rPr lang="en-AU" sz="4400" dirty="0">
                <a:cs typeface="Times New Roman" pitchFamily="18" charset="0"/>
              </a:rPr>
              <a:t> </a:t>
            </a:r>
            <a:r>
              <a:rPr lang="en-AU" sz="4400" dirty="0" err="1">
                <a:cs typeface="Times New Roman" pitchFamily="18" charset="0"/>
              </a:rPr>
              <a:t>us!bcos</a:t>
            </a:r>
            <a:r>
              <a:rPr lang="en-AU" sz="4400" dirty="0">
                <a:cs typeface="Times New Roman" pitchFamily="18" charset="0"/>
              </a:rPr>
              <a:t> we </a:t>
            </a:r>
            <a:r>
              <a:rPr lang="en-AU" sz="4400" dirty="0" err="1">
                <a:cs typeface="Times New Roman" pitchFamily="18" charset="0"/>
              </a:rPr>
              <a:t>kno</a:t>
            </a:r>
            <a:r>
              <a:rPr lang="en-AU" sz="4400" dirty="0">
                <a:cs typeface="Times New Roman" pitchFamily="18" charset="0"/>
              </a:rPr>
              <a:t> </a:t>
            </a:r>
            <a:r>
              <a:rPr lang="en-AU" sz="4400" dirty="0" err="1">
                <a:cs typeface="Times New Roman" pitchFamily="18" charset="0"/>
              </a:rPr>
              <a:t>ur</a:t>
            </a:r>
            <a:r>
              <a:rPr lang="en-AU" sz="4400" dirty="0">
                <a:cs typeface="Times New Roman" pitchFamily="18" charset="0"/>
              </a:rPr>
              <a:t> </a:t>
            </a:r>
            <a:r>
              <a:rPr lang="en-AU" sz="4400" dirty="0" err="1">
                <a:cs typeface="Times New Roman" pitchFamily="18" charset="0"/>
              </a:rPr>
              <a:t>boss,ur</a:t>
            </a:r>
            <a:r>
              <a:rPr lang="en-AU" sz="4400" dirty="0">
                <a:cs typeface="Times New Roman" pitchFamily="18" charset="0"/>
              </a:rPr>
              <a:t> </a:t>
            </a:r>
            <a:r>
              <a:rPr lang="en-AU" sz="4400" dirty="0" err="1">
                <a:cs typeface="Times New Roman" pitchFamily="18" charset="0"/>
              </a:rPr>
              <a:t>tuf&amp;ur</a:t>
            </a:r>
            <a:r>
              <a:rPr lang="en-AU" sz="4400" dirty="0">
                <a:cs typeface="Times New Roman" pitchFamily="18" charset="0"/>
              </a:rPr>
              <a:t> cool 4 </a:t>
            </a:r>
            <a:r>
              <a:rPr lang="en-AU" sz="4400" dirty="0" err="1">
                <a:cs typeface="Times New Roman" pitchFamily="18" charset="0"/>
              </a:rPr>
              <a:t>eva!ok</a:t>
            </a:r>
            <a:r>
              <a:rPr lang="en-AU" sz="4400" dirty="0">
                <a:cs typeface="Times New Roman" pitchFamily="18" charset="0"/>
              </a:rPr>
              <a:t>?</a:t>
            </a:r>
            <a:r>
              <a:rPr lang="en-AU" sz="4400" dirty="0"/>
              <a:t> </a:t>
            </a:r>
          </a:p>
        </p:txBody>
      </p:sp>
      <p:sp>
        <p:nvSpPr>
          <p:cNvPr id="24580"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7E4218-C741-4A35-89AE-D73AF86C161D}" type="slidenum">
              <a:rPr lang="en-US" sz="1400">
                <a:latin typeface="Arial" charset="0"/>
              </a:rPr>
              <a:pPr/>
              <a:t>7</a:t>
            </a:fld>
            <a:r>
              <a:rPr lang="en-US" sz="1400">
                <a:latin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dissolve">
                                      <p:cBhvr>
                                        <p:cTn id="7" dur="500"/>
                                        <p:tgtEl>
                                          <p:spTgt spid="13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14600" y="2057400"/>
            <a:ext cx="7772400" cy="1143000"/>
          </a:xfrm>
        </p:spPr>
        <p:txBody>
          <a:bodyPr>
            <a:normAutofit fontScale="90000"/>
          </a:bodyPr>
          <a:lstStyle/>
          <a:p>
            <a:r>
              <a:rPr lang="en-US" dirty="0"/>
              <a:t>And when it’s a religious idea we’re sharing?</a:t>
            </a:r>
            <a:br>
              <a:rPr lang="en-US" dirty="0"/>
            </a:br>
            <a:br>
              <a:rPr lang="en-US" dirty="0"/>
            </a:br>
            <a:endParaRPr lang="en-US" dirty="0"/>
          </a:p>
        </p:txBody>
      </p:sp>
      <p:sp>
        <p:nvSpPr>
          <p:cNvPr id="5" name="Date Placeholder 4"/>
          <p:cNvSpPr>
            <a:spLocks noGrp="1"/>
          </p:cNvSpPr>
          <p:nvPr>
            <p:ph type="dt" sz="half" idx="10"/>
          </p:nvPr>
        </p:nvSpPr>
        <p:spPr/>
        <p:txBody>
          <a:bodyPr/>
          <a:lstStyle/>
          <a:p>
            <a:pPr>
              <a:defRPr/>
            </a:pPr>
            <a:r>
              <a:rPr lang="en-US"/>
              <a:t>Module 2    </a:t>
            </a:r>
          </a:p>
        </p:txBody>
      </p:sp>
      <p:sp>
        <p:nvSpPr>
          <p:cNvPr id="6" name="Footer Placeholder 5"/>
          <p:cNvSpPr>
            <a:spLocks noGrp="1"/>
          </p:cNvSpPr>
          <p:nvPr>
            <p:ph type="ftr" sz="quarter" idx="11"/>
          </p:nvPr>
        </p:nvSpPr>
        <p:spPr>
          <a:xfrm>
            <a:off x="4775200" y="6248400"/>
            <a:ext cx="3860800" cy="457200"/>
          </a:xfrm>
        </p:spPr>
        <p:txBody>
          <a:bodyPr/>
          <a:lstStyle/>
          <a:p>
            <a:pPr>
              <a:defRPr/>
            </a:pPr>
            <a:r>
              <a:rPr lang="en-US"/>
              <a:t>RE Teachers' Orientation Program    </a:t>
            </a:r>
          </a:p>
        </p:txBody>
      </p:sp>
      <p:sp>
        <p:nvSpPr>
          <p:cNvPr id="7" name="Slide Number Placeholder 6"/>
          <p:cNvSpPr>
            <a:spLocks noGrp="1"/>
          </p:cNvSpPr>
          <p:nvPr>
            <p:ph type="sldNum" sz="quarter" idx="12"/>
          </p:nvPr>
        </p:nvSpPr>
        <p:spPr/>
        <p:txBody>
          <a:bodyPr/>
          <a:lstStyle/>
          <a:p>
            <a:pPr>
              <a:defRPr/>
            </a:pPr>
            <a:fld id="{BB67B19E-50AB-4271-AB99-A2304E94D199}" type="slidenum">
              <a:rPr lang="en-US" smtClean="0"/>
              <a:pPr>
                <a:defRPr/>
              </a:pPr>
              <a:t>8</a:t>
            </a:fld>
            <a:r>
              <a:rPr lang="en-US"/>
              <a:t>    </a:t>
            </a:r>
          </a:p>
        </p:txBody>
      </p:sp>
      <p:sp>
        <p:nvSpPr>
          <p:cNvPr id="10" name="Rectangle 9"/>
          <p:cNvSpPr/>
          <p:nvPr/>
        </p:nvSpPr>
        <p:spPr>
          <a:xfrm>
            <a:off x="3584414" y="3250833"/>
            <a:ext cx="6550187" cy="1446550"/>
          </a:xfrm>
          <a:prstGeom prst="rect">
            <a:avLst/>
          </a:prstGeom>
        </p:spPr>
        <p:txBody>
          <a:bodyPr wrap="square">
            <a:spAutoFit/>
          </a:bodyPr>
          <a:lstStyle/>
          <a:p>
            <a:pPr algn="r"/>
            <a:r>
              <a:rPr kumimoji="1" lang="en-US" sz="4400" dirty="0">
                <a:latin typeface="+mj-lt"/>
                <a:ea typeface="+mj-ea"/>
                <a:cs typeface="+mj-cs"/>
              </a:rPr>
              <a:t>It gets even more complicated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65" y="12865"/>
            <a:ext cx="9144000" cy="6858000"/>
          </a:xfrm>
          <a:prstGeom prst="rect">
            <a:avLst/>
          </a:prstGeom>
        </p:spPr>
      </p:pic>
    </p:spTree>
    <p:extLst>
      <p:ext uri="{BB962C8B-B14F-4D97-AF65-F5344CB8AC3E}">
        <p14:creationId xmlns:p14="http://schemas.microsoft.com/office/powerpoint/2010/main" val="30870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1027"/>
          <p:cNvSpPr>
            <a:spLocks noGrp="1" noChangeArrowheads="1"/>
          </p:cNvSpPr>
          <p:nvPr>
            <p:ph type="title"/>
          </p:nvPr>
        </p:nvSpPr>
        <p:spPr>
          <a:xfrm>
            <a:off x="2514600" y="381000"/>
            <a:ext cx="7924800" cy="1371600"/>
          </a:xfrm>
        </p:spPr>
        <p:txBody>
          <a:bodyPr>
            <a:normAutofit fontScale="90000"/>
          </a:bodyPr>
          <a:lstStyle/>
          <a:p>
            <a:r>
              <a:rPr lang="en-GB" sz="3600" dirty="0"/>
              <a:t>What are some of the difficulties in communicating?</a:t>
            </a:r>
            <a:endParaRPr lang="en-GB" dirty="0"/>
          </a:p>
        </p:txBody>
      </p:sp>
      <p:sp>
        <p:nvSpPr>
          <p:cNvPr id="26628" name="Slide Number Placeholder 6"/>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3D957E5-6312-4506-BD28-710586BE2C48}" type="slidenum">
              <a:rPr lang="en-US" sz="1400">
                <a:latin typeface="Arial" charset="0"/>
              </a:rPr>
              <a:pPr/>
              <a:t>9</a:t>
            </a:fld>
            <a:r>
              <a:rPr lang="en-US" sz="1400">
                <a:latin typeface="Arial" charset="0"/>
              </a:rPr>
              <a:t>    </a:t>
            </a:r>
          </a:p>
        </p:txBody>
      </p:sp>
      <p:pic>
        <p:nvPicPr>
          <p:cNvPr id="123906" name="Picture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09800"/>
            <a:ext cx="62484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3908" name="Object 1028"/>
          <p:cNvGraphicFramePr>
            <a:graphicFrameLocks noChangeAspect="1"/>
          </p:cNvGraphicFramePr>
          <p:nvPr/>
        </p:nvGraphicFramePr>
        <p:xfrm>
          <a:off x="5257800" y="2590800"/>
          <a:ext cx="1905000" cy="2057400"/>
        </p:xfrm>
        <a:graphic>
          <a:graphicData uri="http://schemas.openxmlformats.org/presentationml/2006/ole">
            <mc:AlternateContent xmlns:mc="http://schemas.openxmlformats.org/markup-compatibility/2006">
              <mc:Choice xmlns:v="urn:schemas-microsoft-com:vml" Requires="v">
                <p:oleObj spid="_x0000_s26657" name="Clip" r:id="rId5" imgW="711955" imgH="582879" progId="MS_ClipArt_Gallery.2">
                  <p:embed/>
                </p:oleObj>
              </mc:Choice>
              <mc:Fallback>
                <p:oleObj name="Clip" r:id="rId5" imgW="711955" imgH="582879" progId="MS_ClipArt_Gallery.2">
                  <p:embed/>
                  <p:pic>
                    <p:nvPicPr>
                      <p:cNvPr id="0" name="Object 10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590800"/>
                        <a:ext cx="1905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9" name="Text Box 1029"/>
          <p:cNvSpPr txBox="1">
            <a:spLocks noChangeArrowheads="1"/>
          </p:cNvSpPr>
          <p:nvPr/>
        </p:nvSpPr>
        <p:spPr bwMode="auto">
          <a:xfrm>
            <a:off x="2400300" y="3081308"/>
            <a:ext cx="762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4400" dirty="0">
                <a:solidFill>
                  <a:schemeClr val="tx2">
                    <a:lumMod val="50000"/>
                  </a:schemeClr>
                </a:solidFill>
                <a:latin typeface="Impact" pitchFamily="34" charset="0"/>
              </a:rPr>
              <a:t>A					  	          					            B</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0-#ppt_w/2"/>
                                          </p:val>
                                        </p:tav>
                                        <p:tav tm="100000">
                                          <p:val>
                                            <p:strVal val="#ppt_x"/>
                                          </p:val>
                                        </p:tav>
                                      </p:tavLst>
                                    </p:anim>
                                    <p:anim calcmode="lin" valueType="num">
                                      <p:cBhvr additive="base">
                                        <p:cTn id="8" dur="500" fill="hold"/>
                                        <p:tgtEl>
                                          <p:spTgt spid="1239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9"/>
                                        </p:tgtEl>
                                        <p:attrNameLst>
                                          <p:attrName>style.visibility</p:attrName>
                                        </p:attrNameLst>
                                      </p:cBhvr>
                                      <p:to>
                                        <p:strVal val="visible"/>
                                      </p:to>
                                    </p:set>
                                    <p:anim calcmode="lin" valueType="num">
                                      <p:cBhvr additive="base">
                                        <p:cTn id="13" dur="500" fill="hold"/>
                                        <p:tgtEl>
                                          <p:spTgt spid="123909"/>
                                        </p:tgtEl>
                                        <p:attrNameLst>
                                          <p:attrName>ppt_x</p:attrName>
                                        </p:attrNameLst>
                                      </p:cBhvr>
                                      <p:tavLst>
                                        <p:tav tm="0">
                                          <p:val>
                                            <p:strVal val="0-#ppt_w/2"/>
                                          </p:val>
                                        </p:tav>
                                        <p:tav tm="100000">
                                          <p:val>
                                            <p:strVal val="#ppt_x"/>
                                          </p:val>
                                        </p:tav>
                                      </p:tavLst>
                                    </p:anim>
                                    <p:anim calcmode="lin" valueType="num">
                                      <p:cBhvr additive="base">
                                        <p:cTn id="14" dur="500" fill="hold"/>
                                        <p:tgtEl>
                                          <p:spTgt spid="12390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123908"/>
                                        </p:tgtEl>
                                        <p:attrNameLst>
                                          <p:attrName>style.visibility</p:attrName>
                                        </p:attrNameLst>
                                      </p:cBhvr>
                                      <p:to>
                                        <p:strVal val="visible"/>
                                      </p:to>
                                    </p:set>
                                    <p:anim calcmode="lin" valueType="num">
                                      <p:cBhvr>
                                        <p:cTn id="19" dur="1000" fill="hold"/>
                                        <p:tgtEl>
                                          <p:spTgt spid="123908"/>
                                        </p:tgtEl>
                                        <p:attrNameLst>
                                          <p:attrName>ppt_w</p:attrName>
                                        </p:attrNameLst>
                                      </p:cBhvr>
                                      <p:tavLst>
                                        <p:tav tm="0">
                                          <p:val>
                                            <p:fltVal val="0"/>
                                          </p:val>
                                        </p:tav>
                                        <p:tav tm="100000">
                                          <p:val>
                                            <p:strVal val="#ppt_w"/>
                                          </p:val>
                                        </p:tav>
                                      </p:tavLst>
                                    </p:anim>
                                    <p:anim calcmode="lin" valueType="num">
                                      <p:cBhvr>
                                        <p:cTn id="20" dur="1000" fill="hold"/>
                                        <p:tgtEl>
                                          <p:spTgt spid="123908"/>
                                        </p:tgtEl>
                                        <p:attrNameLst>
                                          <p:attrName>ppt_h</p:attrName>
                                        </p:attrNameLst>
                                      </p:cBhvr>
                                      <p:tavLst>
                                        <p:tav tm="0">
                                          <p:val>
                                            <p:fltVal val="0"/>
                                          </p:val>
                                        </p:tav>
                                        <p:tav tm="100000">
                                          <p:val>
                                            <p:strVal val="#ppt_h"/>
                                          </p:val>
                                        </p:tav>
                                      </p:tavLst>
                                    </p:anim>
                                    <p:anim calcmode="lin" valueType="num">
                                      <p:cBhvr>
                                        <p:cTn id="21" dur="1000" fill="hold"/>
                                        <p:tgtEl>
                                          <p:spTgt spid="12390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239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3907"/>
                                        </p:tgtEl>
                                        <p:attrNameLst>
                                          <p:attrName>style.visibility</p:attrName>
                                        </p:attrNameLst>
                                      </p:cBhvr>
                                      <p:to>
                                        <p:strVal val="visible"/>
                                      </p:to>
                                    </p:set>
                                    <p:anim calcmode="lin" valueType="num">
                                      <p:cBhvr additive="base">
                                        <p:cTn id="27" dur="500" fill="hold"/>
                                        <p:tgtEl>
                                          <p:spTgt spid="123907"/>
                                        </p:tgtEl>
                                        <p:attrNameLst>
                                          <p:attrName>ppt_x</p:attrName>
                                        </p:attrNameLst>
                                      </p:cBhvr>
                                      <p:tavLst>
                                        <p:tav tm="0">
                                          <p:val>
                                            <p:strVal val="0-#ppt_w/2"/>
                                          </p:val>
                                        </p:tav>
                                        <p:tav tm="100000">
                                          <p:val>
                                            <p:strVal val="#ppt_x"/>
                                          </p:val>
                                        </p:tav>
                                      </p:tavLst>
                                    </p:anim>
                                    <p:anim calcmode="lin" valueType="num">
                                      <p:cBhvr additive="base">
                                        <p:cTn id="28" dur="500" fill="hold"/>
                                        <p:tgtEl>
                                          <p:spTgt spid="1239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autoUpdateAnimBg="0"/>
      <p:bldP spid="123909" grpId="0" autoUpdateAnimBg="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4802</TotalTime>
  <Words>3243</Words>
  <Application>Microsoft Office PowerPoint</Application>
  <PresentationFormat>Widescreen</PresentationFormat>
  <Paragraphs>323</Paragraphs>
  <Slides>23</Slides>
  <Notes>21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9" baseType="lpstr">
      <vt:lpstr>Abadi MT Condensed Extra Bold</vt:lpstr>
      <vt:lpstr>Arial</vt:lpstr>
      <vt:lpstr>Calibri</vt:lpstr>
      <vt:lpstr>Futura PT Book</vt:lpstr>
      <vt:lpstr>Gill Sans MT</vt:lpstr>
      <vt:lpstr>Impact</vt:lpstr>
      <vt:lpstr>Lucida Bright</vt:lpstr>
      <vt:lpstr>Monotype Sorts</vt:lpstr>
      <vt:lpstr>Tahoma</vt:lpstr>
      <vt:lpstr>Times New Roman</vt:lpstr>
      <vt:lpstr>Vogue</vt:lpstr>
      <vt:lpstr>Wingdings</vt:lpstr>
      <vt:lpstr>Wingdings 2</vt:lpstr>
      <vt:lpstr>Parcel</vt:lpstr>
      <vt:lpstr>Clip</vt:lpstr>
      <vt:lpstr>Presentation</vt:lpstr>
      <vt:lpstr>PowerPoint Presentation</vt:lpstr>
      <vt:lpstr>PowerPoint Presentation</vt:lpstr>
      <vt:lpstr>An attention grabbing start!</vt:lpstr>
      <vt:lpstr>PowerPoint Presentation</vt:lpstr>
      <vt:lpstr>PowerPoint Presentation</vt:lpstr>
      <vt:lpstr>PowerPoint Presentation</vt:lpstr>
      <vt:lpstr>Recognise this?</vt:lpstr>
      <vt:lpstr>And when it’s a religious idea we’re sharing?  </vt:lpstr>
      <vt:lpstr>What are some of the difficulties in communicating?</vt:lpstr>
      <vt:lpstr>Do we say what we mean?</vt:lpstr>
      <vt:lpstr>spirituality matrix?</vt:lpstr>
      <vt:lpstr>PowerPoint Presentation</vt:lpstr>
      <vt:lpstr>Challenges to religious discussion</vt:lpstr>
      <vt:lpstr>We need language which</vt:lpstr>
      <vt:lpstr>Some criticisms of RE teachers</vt:lpstr>
      <vt:lpstr>So what’s going on?</vt:lpstr>
      <vt:lpstr>Implications of language issues</vt:lpstr>
      <vt:lpstr>The Solution to these dilemmas?</vt:lpstr>
      <vt:lpstr>What is Owning?</vt:lpstr>
      <vt:lpstr>What is Grounding?</vt:lpstr>
      <vt:lpstr>Owning    Grounding</vt:lpstr>
      <vt:lpstr>Some points about Owning and Grounding</vt:lpstr>
      <vt:lpstr>Language and our aims as Religious Educators</vt:lpstr>
    </vt:vector>
  </TitlesOfParts>
  <Company>A.C.R.E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RE Teacher’s Training</dc:title>
  <dc:creator>jk sargeant</dc:creator>
  <cp:lastModifiedBy>jonathan sargeant</cp:lastModifiedBy>
  <cp:revision>137</cp:revision>
  <cp:lastPrinted>1998-06-10T08:59:30Z</cp:lastPrinted>
  <dcterms:created xsi:type="dcterms:W3CDTF">1997-05-26T05:53:48Z</dcterms:created>
  <dcterms:modified xsi:type="dcterms:W3CDTF">2020-02-06T04:54:30Z</dcterms:modified>
</cp:coreProperties>
</file>