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375" r:id="rId6"/>
    <p:sldId id="354" r:id="rId7"/>
    <p:sldId id="257" r:id="rId8"/>
    <p:sldId id="353" r:id="rId9"/>
    <p:sldId id="362" r:id="rId10"/>
    <p:sldId id="363" r:id="rId11"/>
    <p:sldId id="364" r:id="rId12"/>
    <p:sldId id="332" r:id="rId13"/>
    <p:sldId id="325" r:id="rId14"/>
    <p:sldId id="331" r:id="rId15"/>
    <p:sldId id="323" r:id="rId16"/>
    <p:sldId id="324" r:id="rId17"/>
    <p:sldId id="333" r:id="rId18"/>
    <p:sldId id="258" r:id="rId19"/>
    <p:sldId id="328" r:id="rId20"/>
    <p:sldId id="359" r:id="rId21"/>
    <p:sldId id="346" r:id="rId22"/>
    <p:sldId id="376" r:id="rId23"/>
    <p:sldId id="365" r:id="rId24"/>
    <p:sldId id="366" r:id="rId25"/>
    <p:sldId id="377" r:id="rId26"/>
    <p:sldId id="347" r:id="rId27"/>
    <p:sldId id="259" r:id="rId28"/>
    <p:sldId id="368" r:id="rId29"/>
    <p:sldId id="348" r:id="rId30"/>
    <p:sldId id="373" r:id="rId31"/>
    <p:sldId id="370" r:id="rId32"/>
    <p:sldId id="372" r:id="rId33"/>
    <p:sldId id="374" r:id="rId34"/>
    <p:sldId id="326" r:id="rId35"/>
    <p:sldId id="349" r:id="rId36"/>
    <p:sldId id="350" r:id="rId37"/>
    <p:sldId id="351" r:id="rId38"/>
    <p:sldId id="352" r:id="rId39"/>
  </p:sldIdLst>
  <p:sldSz cx="9144000" cy="6858000" type="screen4x3"/>
  <p:notesSz cx="37909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7B4"/>
    <a:srgbClr val="3A6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9" d="100"/>
          <a:sy n="129" d="100"/>
        </p:scale>
        <p:origin x="11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1642745" cy="82996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2147328" y="0"/>
            <a:ext cx="1642745" cy="829968"/>
          </a:xfrm>
          <a:prstGeom prst="rect">
            <a:avLst/>
          </a:prstGeom>
        </p:spPr>
        <p:txBody>
          <a:bodyPr vert="horz" lIns="91440" tIns="45720" rIns="91440" bIns="45720" rtlCol="0"/>
          <a:lstStyle>
            <a:lvl1pPr algn="r">
              <a:defRPr sz="1200"/>
            </a:lvl1pPr>
          </a:lstStyle>
          <a:p>
            <a:fld id="{D064E84B-D4C8-478D-B80D-6E40BA25F85D}" type="datetimeFigureOut">
              <a:rPr lang="en-AU" smtClean="0"/>
              <a:t>5/09/2019</a:t>
            </a:fld>
            <a:endParaRPr lang="en-AU"/>
          </a:p>
        </p:txBody>
      </p:sp>
      <p:sp>
        <p:nvSpPr>
          <p:cNvPr id="4" name="Slide Image Placeholder 3"/>
          <p:cNvSpPr>
            <a:spLocks noGrp="1" noRot="1" noChangeAspect="1"/>
          </p:cNvSpPr>
          <p:nvPr>
            <p:ph type="sldImg" idx="2"/>
          </p:nvPr>
        </p:nvSpPr>
        <p:spPr>
          <a:xfrm>
            <a:off x="-1825625" y="2068513"/>
            <a:ext cx="7442200" cy="55816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379095" y="7960794"/>
            <a:ext cx="3032760" cy="651337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15711944"/>
            <a:ext cx="1642745" cy="82996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2147328" y="15711944"/>
            <a:ext cx="1642745" cy="829966"/>
          </a:xfrm>
          <a:prstGeom prst="rect">
            <a:avLst/>
          </a:prstGeom>
        </p:spPr>
        <p:txBody>
          <a:bodyPr vert="horz" lIns="91440" tIns="45720" rIns="91440" bIns="45720" rtlCol="0" anchor="b"/>
          <a:lstStyle>
            <a:lvl1pPr algn="r">
              <a:defRPr sz="1200"/>
            </a:lvl1pPr>
          </a:lstStyle>
          <a:p>
            <a:fld id="{38D64522-B2CD-497A-9EC1-EB471373CF9C}" type="slidenum">
              <a:rPr lang="en-AU" smtClean="0"/>
              <a:t>‹#›</a:t>
            </a:fld>
            <a:endParaRPr lang="en-AU"/>
          </a:p>
        </p:txBody>
      </p:sp>
    </p:spTree>
    <p:extLst>
      <p:ext uri="{BB962C8B-B14F-4D97-AF65-F5344CB8AC3E}">
        <p14:creationId xmlns:p14="http://schemas.microsoft.com/office/powerpoint/2010/main" val="224519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a:t>
            </a:fld>
            <a:endParaRPr lang="en-AU"/>
          </a:p>
        </p:txBody>
      </p:sp>
    </p:spTree>
    <p:extLst>
      <p:ext uri="{BB962C8B-B14F-4D97-AF65-F5344CB8AC3E}">
        <p14:creationId xmlns:p14="http://schemas.microsoft.com/office/powerpoint/2010/main" val="218417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11</a:t>
            </a:fld>
            <a:endParaRPr lang="en-AU"/>
          </a:p>
        </p:txBody>
      </p:sp>
    </p:spTree>
    <p:extLst>
      <p:ext uri="{BB962C8B-B14F-4D97-AF65-F5344CB8AC3E}">
        <p14:creationId xmlns:p14="http://schemas.microsoft.com/office/powerpoint/2010/main" val="299871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PLENTY OF STYLES TO CHOOSE FROM</a:t>
            </a:r>
          </a:p>
          <a:p>
            <a:r>
              <a:rPr lang="en-AU"/>
              <a:t>EVERYONE COULD DEVELOP THEIR OWN.</a:t>
            </a:r>
          </a:p>
          <a:p>
            <a:endParaRPr lang="en-AU"/>
          </a:p>
          <a:p>
            <a:r>
              <a:rPr lang="en-AU"/>
              <a:t>ALSO GREAT FOR MAKING CONNECTIONS AS YOU GO THROUGH THE COURSE.</a:t>
            </a:r>
          </a:p>
          <a:p>
            <a:r>
              <a:rPr lang="en-AU"/>
              <a:t>ADD/ADAPT/CRITIQUE AND “CORRECT”//</a:t>
            </a:r>
          </a:p>
        </p:txBody>
      </p:sp>
      <p:sp>
        <p:nvSpPr>
          <p:cNvPr id="4" name="Slide Number Placeholder 3"/>
          <p:cNvSpPr>
            <a:spLocks noGrp="1"/>
          </p:cNvSpPr>
          <p:nvPr>
            <p:ph type="sldNum" sz="quarter" idx="5"/>
          </p:nvPr>
        </p:nvSpPr>
        <p:spPr/>
        <p:txBody>
          <a:bodyPr/>
          <a:lstStyle/>
          <a:p>
            <a:fld id="{38D64522-B2CD-497A-9EC1-EB471373CF9C}" type="slidenum">
              <a:rPr lang="en-AU" smtClean="0"/>
              <a:t>12</a:t>
            </a:fld>
            <a:endParaRPr lang="en-AU"/>
          </a:p>
        </p:txBody>
      </p:sp>
    </p:spTree>
    <p:extLst>
      <p:ext uri="{BB962C8B-B14F-4D97-AF65-F5344CB8AC3E}">
        <p14:creationId xmlns:p14="http://schemas.microsoft.com/office/powerpoint/2010/main" val="135133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13</a:t>
            </a:fld>
            <a:endParaRPr lang="en-AU"/>
          </a:p>
        </p:txBody>
      </p:sp>
    </p:spTree>
    <p:extLst>
      <p:ext uri="{BB962C8B-B14F-4D97-AF65-F5344CB8AC3E}">
        <p14:creationId xmlns:p14="http://schemas.microsoft.com/office/powerpoint/2010/main" val="608268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If you have a hint that some know more than others, you could always buddy up to produce a mind map…then it becomes a collaborative effort and no one is left obviously out of it!</a:t>
            </a:r>
          </a:p>
          <a:p>
            <a:endParaRPr lang="en-AU"/>
          </a:p>
          <a:p>
            <a:r>
              <a:rPr lang="en-AU"/>
              <a:t>So let’s create one, in groups of ____ with this topic –What do people already know About the Bible?</a:t>
            </a:r>
          </a:p>
          <a:p>
            <a:r>
              <a:rPr lang="en-AU"/>
              <a:t>What are big areas to know? OT, NT, GENRE, HOW TO READ IT, CANON DEVELOPMENT</a:t>
            </a:r>
          </a:p>
          <a:p>
            <a:r>
              <a:rPr lang="en-AU"/>
              <a:t>Then brainstorm under each big area…</a:t>
            </a:r>
          </a:p>
        </p:txBody>
      </p:sp>
      <p:sp>
        <p:nvSpPr>
          <p:cNvPr id="4" name="Slide Number Placeholder 3"/>
          <p:cNvSpPr>
            <a:spLocks noGrp="1"/>
          </p:cNvSpPr>
          <p:nvPr>
            <p:ph type="sldNum" sz="quarter" idx="10"/>
          </p:nvPr>
        </p:nvSpPr>
        <p:spPr/>
        <p:txBody>
          <a:bodyPr/>
          <a:lstStyle/>
          <a:p>
            <a:fld id="{38D64522-B2CD-497A-9EC1-EB471373CF9C}" type="slidenum">
              <a:rPr lang="en-AU" smtClean="0"/>
              <a:t>14</a:t>
            </a:fld>
            <a:endParaRPr lang="en-AU"/>
          </a:p>
        </p:txBody>
      </p:sp>
    </p:spTree>
    <p:extLst>
      <p:ext uri="{BB962C8B-B14F-4D97-AF65-F5344CB8AC3E}">
        <p14:creationId xmlns:p14="http://schemas.microsoft.com/office/powerpoint/2010/main" val="76550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can be used to establish expectations for the course!</a:t>
            </a:r>
          </a:p>
          <a:p>
            <a:endParaRPr lang="en-AU"/>
          </a:p>
          <a:p>
            <a:r>
              <a:rPr lang="en-AU"/>
              <a:t>Encourage people to explore the “what do I want to know” and “how will I find out” sections.</a:t>
            </a:r>
          </a:p>
          <a:p>
            <a:endParaRPr lang="en-AU"/>
          </a:p>
          <a:p>
            <a:r>
              <a:rPr lang="en-AU"/>
              <a:t>At the end of the course you could revisit these and see if people can fill in the “what have I learnt?” section!</a:t>
            </a:r>
          </a:p>
          <a:p>
            <a:endParaRPr lang="en-AU"/>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15</a:t>
            </a:fld>
            <a:endParaRPr lang="en-AU"/>
          </a:p>
        </p:txBody>
      </p:sp>
    </p:spTree>
    <p:extLst>
      <p:ext uri="{BB962C8B-B14F-4D97-AF65-F5344CB8AC3E}">
        <p14:creationId xmlns:p14="http://schemas.microsoft.com/office/powerpoint/2010/main" val="1953137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Explain</a:t>
            </a:r>
            <a:r>
              <a:rPr lang="en-AU" baseline="0"/>
              <a:t> Y Chart</a:t>
            </a:r>
          </a:p>
          <a:p>
            <a:endParaRPr lang="en-AU">
              <a:cs typeface="Calibri"/>
            </a:endParaRPr>
          </a:p>
          <a:p>
            <a:r>
              <a:rPr lang="en-AU">
                <a:cs typeface="Calibri"/>
              </a:rPr>
              <a:t>Imagine the world of First Century Jerusalem</a:t>
            </a:r>
          </a:p>
          <a:p>
            <a:endParaRPr lang="en-AU">
              <a:cs typeface="Calibri"/>
            </a:endParaRPr>
          </a:p>
          <a:p>
            <a:endParaRPr lang="en-AU">
              <a:cs typeface="Calibri"/>
            </a:endParaRPr>
          </a:p>
        </p:txBody>
      </p:sp>
      <p:sp>
        <p:nvSpPr>
          <p:cNvPr id="4" name="Slide Number Placeholder 3"/>
          <p:cNvSpPr>
            <a:spLocks noGrp="1"/>
          </p:cNvSpPr>
          <p:nvPr>
            <p:ph type="sldNum" sz="quarter" idx="10"/>
          </p:nvPr>
        </p:nvSpPr>
        <p:spPr/>
        <p:txBody>
          <a:bodyPr/>
          <a:lstStyle/>
          <a:p>
            <a:fld id="{3E7723CD-18E1-446A-9199-353003488293}" type="slidenum">
              <a:rPr lang="en-AU" smtClean="0"/>
              <a:t>16</a:t>
            </a:fld>
            <a:endParaRPr lang="en-AU"/>
          </a:p>
        </p:txBody>
      </p:sp>
    </p:spTree>
    <p:extLst>
      <p:ext uri="{BB962C8B-B14F-4D97-AF65-F5344CB8AC3E}">
        <p14:creationId xmlns:p14="http://schemas.microsoft.com/office/powerpoint/2010/main" val="198911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Now have a go at this in groups of ____.</a:t>
            </a:r>
          </a:p>
          <a:p>
            <a:endParaRPr lang="en-AU"/>
          </a:p>
          <a:p>
            <a:r>
              <a:rPr lang="en-AU"/>
              <a:t>The world of Paul</a:t>
            </a:r>
            <a:endParaRPr lang="en-AU">
              <a:cs typeface="Calibri"/>
            </a:endParaRPr>
          </a:p>
          <a:p>
            <a:r>
              <a:rPr lang="en-AU">
                <a:cs typeface="Calibri"/>
              </a:rPr>
              <a:t>What we know about 1st Century world inhabited by Paul.</a:t>
            </a:r>
          </a:p>
          <a:p>
            <a:endParaRPr lang="en-AU">
              <a:cs typeface="Calibri"/>
            </a:endParaRPr>
          </a:p>
          <a:p>
            <a:r>
              <a:rPr lang="en-AU">
                <a:cs typeface="Calibri"/>
              </a:rPr>
              <a:t>Let's collect some ideas.</a:t>
            </a:r>
          </a:p>
          <a:p>
            <a:r>
              <a:rPr lang="en-AU">
                <a:cs typeface="Calibri"/>
              </a:rPr>
              <a:t>A value-add exercise is to then </a:t>
            </a:r>
          </a:p>
          <a:p>
            <a:r>
              <a:rPr lang="en-AU">
                <a:cs typeface="Calibri"/>
              </a:rPr>
              <a:t>Pair up and compare.</a:t>
            </a:r>
          </a:p>
          <a:p>
            <a:r>
              <a:rPr lang="en-AU">
                <a:cs typeface="Calibri"/>
              </a:rPr>
              <a:t>Ask each other how you know what you know.</a:t>
            </a:r>
          </a:p>
          <a:p>
            <a:r>
              <a:rPr lang="en-AU">
                <a:cs typeface="Calibri"/>
              </a:rPr>
              <a:t>Identify similarities and differences.</a:t>
            </a:r>
          </a:p>
          <a:p>
            <a:endParaRPr lang="en-AU">
              <a:cs typeface="Calibri"/>
            </a:endParaRPr>
          </a:p>
          <a:p>
            <a:r>
              <a:rPr lang="en-AU">
                <a:cs typeface="Calibri"/>
              </a:rPr>
              <a:t>Can be used as an introductory exercise...to the topic, but also in the first lecture, to introduce the students to each other and to you.</a:t>
            </a:r>
          </a:p>
        </p:txBody>
      </p:sp>
      <p:sp>
        <p:nvSpPr>
          <p:cNvPr id="4" name="Slide Number Placeholder 3"/>
          <p:cNvSpPr>
            <a:spLocks noGrp="1"/>
          </p:cNvSpPr>
          <p:nvPr>
            <p:ph type="sldNum" sz="quarter" idx="10"/>
          </p:nvPr>
        </p:nvSpPr>
        <p:spPr/>
        <p:txBody>
          <a:bodyPr/>
          <a:lstStyle/>
          <a:p>
            <a:fld id="{3E7723CD-18E1-446A-9199-353003488293}" type="slidenum">
              <a:rPr lang="en-AU" smtClean="0"/>
              <a:t>17</a:t>
            </a:fld>
            <a:endParaRPr lang="en-AU"/>
          </a:p>
        </p:txBody>
      </p:sp>
    </p:spTree>
    <p:extLst>
      <p:ext uri="{BB962C8B-B14F-4D97-AF65-F5344CB8AC3E}">
        <p14:creationId xmlns:p14="http://schemas.microsoft.com/office/powerpoint/2010/main" val="113908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18</a:t>
            </a:fld>
            <a:endParaRPr lang="en-AU"/>
          </a:p>
        </p:txBody>
      </p:sp>
    </p:spTree>
    <p:extLst>
      <p:ext uri="{BB962C8B-B14F-4D97-AF65-F5344CB8AC3E}">
        <p14:creationId xmlns:p14="http://schemas.microsoft.com/office/powerpoint/2010/main" val="1830197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8D64522-B2CD-497A-9EC1-EB471373CF9C}" type="slidenum">
              <a:rPr lang="en-AU" smtClean="0"/>
              <a:t>19</a:t>
            </a:fld>
            <a:endParaRPr lang="en-AU"/>
          </a:p>
        </p:txBody>
      </p:sp>
    </p:spTree>
    <p:extLst>
      <p:ext uri="{BB962C8B-B14F-4D97-AF65-F5344CB8AC3E}">
        <p14:creationId xmlns:p14="http://schemas.microsoft.com/office/powerpoint/2010/main" val="420819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Annunciation by African-American artist Henry </a:t>
            </a:r>
            <a:r>
              <a:rPr lang="en-AU" err="1"/>
              <a:t>Ossawa</a:t>
            </a:r>
            <a:r>
              <a:rPr lang="en-AU"/>
              <a:t> Tanner (1857-1939), painted in1898.</a:t>
            </a:r>
          </a:p>
          <a:p>
            <a:r>
              <a:rPr lang="en-AU"/>
              <a:t>http://studiomatters.com/a-domestic-annunciation</a:t>
            </a:r>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20</a:t>
            </a:fld>
            <a:endParaRPr lang="en-AU"/>
          </a:p>
        </p:txBody>
      </p:sp>
    </p:spTree>
    <p:extLst>
      <p:ext uri="{BB962C8B-B14F-4D97-AF65-F5344CB8AC3E}">
        <p14:creationId xmlns:p14="http://schemas.microsoft.com/office/powerpoint/2010/main" val="220979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Traditional Classroom </a:t>
            </a:r>
          </a:p>
          <a:p>
            <a:r>
              <a:rPr lang="en-AU"/>
              <a:t>Begins with parts of the whole–Emphasizes basic skills</a:t>
            </a:r>
            <a:endParaRPr lang="en-AU">
              <a:cs typeface="Calibri"/>
            </a:endParaRPr>
          </a:p>
          <a:p>
            <a:r>
              <a:rPr lang="en-AU"/>
              <a:t>Strict adherence to fixed curriculum</a:t>
            </a:r>
            <a:endParaRPr lang="en-AU">
              <a:cs typeface="Calibri"/>
            </a:endParaRPr>
          </a:p>
          <a:p>
            <a:r>
              <a:rPr lang="en-AU"/>
              <a:t>Textbooks and workbooks</a:t>
            </a:r>
            <a:endParaRPr lang="en-AU">
              <a:cs typeface="Calibri"/>
            </a:endParaRPr>
          </a:p>
          <a:p>
            <a:r>
              <a:rPr lang="en-AU"/>
              <a:t>Instructor gives/students receive</a:t>
            </a:r>
            <a:endParaRPr lang="en-AU">
              <a:cs typeface="Calibri"/>
            </a:endParaRPr>
          </a:p>
          <a:p>
            <a:r>
              <a:rPr lang="en-AU"/>
              <a:t>Instructor assumes directive, authoritative role</a:t>
            </a:r>
            <a:endParaRPr lang="en-AU">
              <a:cs typeface="Calibri"/>
            </a:endParaRPr>
          </a:p>
          <a:p>
            <a:r>
              <a:rPr lang="en-AU"/>
              <a:t>Assessment via testing / correct answers</a:t>
            </a:r>
            <a:endParaRPr lang="en-AU">
              <a:cs typeface="Calibri"/>
            </a:endParaRPr>
          </a:p>
          <a:p>
            <a:r>
              <a:rPr lang="en-AU"/>
              <a:t>Knowledge is inert</a:t>
            </a:r>
            <a:endParaRPr lang="en-AU">
              <a:cs typeface="Calibri"/>
            </a:endParaRPr>
          </a:p>
          <a:p>
            <a:r>
              <a:rPr lang="en-AU"/>
              <a:t>Students work individually</a:t>
            </a:r>
            <a:endParaRPr lang="en-AU">
              <a:cs typeface="Calibri"/>
            </a:endParaRPr>
          </a:p>
          <a:p>
            <a:endParaRPr lang="en-AU"/>
          </a:p>
          <a:p>
            <a:endParaRPr lang="en-AU"/>
          </a:p>
          <a:p>
            <a:r>
              <a:rPr lang="en-AU"/>
              <a:t>The constructivist Classroom </a:t>
            </a:r>
            <a:endParaRPr lang="en-AU">
              <a:cs typeface="Calibri"/>
            </a:endParaRPr>
          </a:p>
          <a:p>
            <a:r>
              <a:rPr lang="en-AU"/>
              <a:t>Begin with the whole – expanding to parts</a:t>
            </a:r>
            <a:endParaRPr lang="en-AU">
              <a:cs typeface="Calibri"/>
            </a:endParaRPr>
          </a:p>
          <a:p>
            <a:r>
              <a:rPr lang="en-AU"/>
              <a:t>Pursuit of student questions / interests</a:t>
            </a:r>
            <a:endParaRPr lang="en-AU">
              <a:cs typeface="Calibri"/>
            </a:endParaRPr>
          </a:p>
          <a:p>
            <a:r>
              <a:rPr lang="en-AU"/>
              <a:t>Primary Sources / manipulative materials</a:t>
            </a:r>
            <a:endParaRPr lang="en-AU">
              <a:cs typeface="Calibri"/>
            </a:endParaRPr>
          </a:p>
          <a:p>
            <a:r>
              <a:rPr lang="en-AU"/>
              <a:t>Learning is interaction – building on what students already know</a:t>
            </a:r>
            <a:endParaRPr lang="en-AU">
              <a:cs typeface="Calibri"/>
            </a:endParaRPr>
          </a:p>
          <a:p>
            <a:r>
              <a:rPr lang="en-AU"/>
              <a:t>Instructor interacts / negotiates with students</a:t>
            </a:r>
            <a:endParaRPr lang="en-AU">
              <a:cs typeface="Calibri"/>
            </a:endParaRPr>
          </a:p>
          <a:p>
            <a:r>
              <a:rPr lang="en-AU"/>
              <a:t>Assessment via student works, observations, points of view, tests. Process is as important as product</a:t>
            </a:r>
            <a:endParaRPr lang="en-AU">
              <a:cs typeface="Calibri"/>
            </a:endParaRPr>
          </a:p>
          <a:p>
            <a:r>
              <a:rPr lang="en-AU"/>
              <a:t>Knowledge is dynamic / change with experiences</a:t>
            </a:r>
            <a:endParaRPr lang="en-AU">
              <a:cs typeface="Calibri"/>
            </a:endParaRPr>
          </a:p>
          <a:p>
            <a:r>
              <a:rPr lang="en-AU"/>
              <a:t>Students work in groups</a:t>
            </a:r>
            <a:endParaRPr lang="en-AU">
              <a:cs typeface="Calibri"/>
            </a:endParaRPr>
          </a:p>
          <a:p>
            <a:endParaRPr lang="en-AU"/>
          </a:p>
        </p:txBody>
      </p:sp>
      <p:sp>
        <p:nvSpPr>
          <p:cNvPr id="4" name="Slide Number Placeholder 3"/>
          <p:cNvSpPr>
            <a:spLocks noGrp="1"/>
          </p:cNvSpPr>
          <p:nvPr>
            <p:ph type="sldNum" sz="quarter" idx="10"/>
          </p:nvPr>
        </p:nvSpPr>
        <p:spPr/>
        <p:txBody>
          <a:bodyPr/>
          <a:lstStyle/>
          <a:p>
            <a:fld id="{38D64522-B2CD-497A-9EC1-EB471373CF9C}" type="slidenum">
              <a:rPr lang="en-AU" smtClean="0"/>
              <a:t>3</a:t>
            </a:fld>
            <a:endParaRPr lang="en-AU"/>
          </a:p>
        </p:txBody>
      </p:sp>
    </p:spTree>
    <p:extLst>
      <p:ext uri="{BB962C8B-B14F-4D97-AF65-F5344CB8AC3E}">
        <p14:creationId xmlns:p14="http://schemas.microsoft.com/office/powerpoint/2010/main" val="3850952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Artist: Philippe de </a:t>
            </a:r>
            <a:r>
              <a:rPr lang="en-AU" err="1"/>
              <a:t>Champaigne</a:t>
            </a:r>
            <a:r>
              <a:rPr lang="en-AU"/>
              <a:t> (French, Brussels 1602–1674 Paris)</a:t>
            </a:r>
            <a:br>
              <a:rPr lang="en-AU"/>
            </a:br>
            <a:r>
              <a:rPr lang="en-AU"/>
              <a:t>Date: ca. 1644 </a:t>
            </a:r>
          </a:p>
          <a:p>
            <a:r>
              <a:rPr lang="en-AU"/>
              <a:t>Medium: Oil on oak </a:t>
            </a:r>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21</a:t>
            </a:fld>
            <a:endParaRPr lang="en-AU"/>
          </a:p>
        </p:txBody>
      </p:sp>
    </p:spTree>
    <p:extLst>
      <p:ext uri="{BB962C8B-B14F-4D97-AF65-F5344CB8AC3E}">
        <p14:creationId xmlns:p14="http://schemas.microsoft.com/office/powerpoint/2010/main" val="232465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23</a:t>
            </a:fld>
            <a:endParaRPr lang="en-AU"/>
          </a:p>
        </p:txBody>
      </p:sp>
    </p:spTree>
    <p:extLst>
      <p:ext uri="{BB962C8B-B14F-4D97-AF65-F5344CB8AC3E}">
        <p14:creationId xmlns:p14="http://schemas.microsoft.com/office/powerpoint/2010/main" val="1932632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problem? – groups that need to warm up a little</a:t>
            </a:r>
          </a:p>
          <a:p>
            <a:r>
              <a:rPr lang="en-AU"/>
              <a:t>The answer Think Pair Share</a:t>
            </a:r>
          </a:p>
          <a:p>
            <a:endParaRPr lang="en-AU"/>
          </a:p>
          <a:p>
            <a:r>
              <a:rPr lang="en-AU" sz="1200" kern="1200">
                <a:solidFill>
                  <a:schemeClr val="tx1"/>
                </a:solidFill>
                <a:effectLst/>
                <a:latin typeface="+mn-lt"/>
                <a:ea typeface="+mn-ea"/>
                <a:cs typeface="+mn-cs"/>
              </a:rPr>
              <a:t>What are your three favourite movies?</a:t>
            </a:r>
            <a:endParaRPr lang="en-AU"/>
          </a:p>
        </p:txBody>
      </p:sp>
      <p:sp>
        <p:nvSpPr>
          <p:cNvPr id="4" name="Slide Number Placeholder 3"/>
          <p:cNvSpPr>
            <a:spLocks noGrp="1"/>
          </p:cNvSpPr>
          <p:nvPr>
            <p:ph type="sldNum" sz="quarter" idx="10"/>
          </p:nvPr>
        </p:nvSpPr>
        <p:spPr/>
        <p:txBody>
          <a:bodyPr/>
          <a:lstStyle/>
          <a:p>
            <a:fld id="{38D64522-B2CD-497A-9EC1-EB471373CF9C}" type="slidenum">
              <a:rPr lang="en-AU" smtClean="0"/>
              <a:t>24</a:t>
            </a:fld>
            <a:endParaRPr lang="en-AU"/>
          </a:p>
        </p:txBody>
      </p:sp>
    </p:spTree>
    <p:extLst>
      <p:ext uri="{BB962C8B-B14F-4D97-AF65-F5344CB8AC3E}">
        <p14:creationId xmlns:p14="http://schemas.microsoft.com/office/powerpoint/2010/main" val="3416387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silence with purpose - In order to </a:t>
            </a:r>
            <a:r>
              <a:rPr lang="en-US" b="1"/>
              <a:t>share thoughts</a:t>
            </a:r>
            <a:r>
              <a:rPr lang="en-US"/>
              <a:t>, you need to have thoughts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a section that is about sharing thoughts, it seems weird to talk about creating silence…but…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Everyone processes ideas/instructions differently</a:t>
            </a:r>
          </a:p>
          <a:p>
            <a:endParaRPr lang="en-US"/>
          </a:p>
          <a:p>
            <a:r>
              <a:rPr lang="en-US"/>
              <a:t>Does your group have people who…</a:t>
            </a:r>
          </a:p>
          <a:p>
            <a:r>
              <a:rPr lang="en-US"/>
              <a:t>Process information quickly?</a:t>
            </a:r>
          </a:p>
          <a:p>
            <a:r>
              <a:rPr lang="en-US"/>
              <a:t>Take time to make connections?</a:t>
            </a:r>
          </a:p>
          <a:p>
            <a:r>
              <a:rPr lang="en-US"/>
              <a:t>Prefer to rehearse their thoughts?</a:t>
            </a:r>
          </a:p>
          <a:p>
            <a:r>
              <a:rPr lang="en-US"/>
              <a:t>Take any opportunity to talk?</a:t>
            </a:r>
          </a:p>
          <a:p>
            <a:endParaRPr lang="en-US"/>
          </a:p>
          <a:p>
            <a:r>
              <a:rPr lang="en-AU"/>
              <a:t>Announcing that an activity comes with silent thinking time is a total gift to many. </a:t>
            </a:r>
          </a:p>
          <a:p>
            <a:r>
              <a:rPr lang="en-AU"/>
              <a:t>The trick is to actually GIVE the 30 seconds and allow people to make notes</a:t>
            </a:r>
          </a:p>
          <a:p>
            <a:r>
              <a:rPr lang="en-AU"/>
              <a:t>Follow this up with the think/pair/share to let people test out their ideas on one person before adding to the group discussion</a:t>
            </a:r>
          </a:p>
        </p:txBody>
      </p:sp>
      <p:sp>
        <p:nvSpPr>
          <p:cNvPr id="4" name="Slide Number Placeholder 3"/>
          <p:cNvSpPr>
            <a:spLocks noGrp="1"/>
          </p:cNvSpPr>
          <p:nvPr>
            <p:ph type="sldNum" sz="quarter" idx="5"/>
          </p:nvPr>
        </p:nvSpPr>
        <p:spPr/>
        <p:txBody>
          <a:bodyPr/>
          <a:lstStyle/>
          <a:p>
            <a:fld id="{38D64522-B2CD-497A-9EC1-EB471373CF9C}" type="slidenum">
              <a:rPr lang="en-AU" smtClean="0"/>
              <a:t>25</a:t>
            </a:fld>
            <a:endParaRPr lang="en-AU"/>
          </a:p>
        </p:txBody>
      </p:sp>
    </p:spTree>
    <p:extLst>
      <p:ext uri="{BB962C8B-B14F-4D97-AF65-F5344CB8AC3E}">
        <p14:creationId xmlns:p14="http://schemas.microsoft.com/office/powerpoint/2010/main" val="203242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whole workshop in itself,</a:t>
            </a:r>
          </a:p>
          <a:p>
            <a:endParaRPr lang="en-US"/>
          </a:p>
          <a:p>
            <a:r>
              <a:rPr lang="en-US"/>
              <a:t>Let’s take a look at some ideas to stimulate learning.</a:t>
            </a:r>
          </a:p>
          <a:p>
            <a:endParaRPr lang="en-US"/>
          </a:p>
          <a:p>
            <a:endParaRPr lang="en-US"/>
          </a:p>
          <a:p>
            <a:r>
              <a:rPr lang="en-US" b="1"/>
              <a:t>Activities</a:t>
            </a:r>
          </a:p>
          <a:p>
            <a:endParaRPr lang="en-US"/>
          </a:p>
          <a:p>
            <a:r>
              <a:rPr lang="en-US"/>
              <a:t>Be clear about the aims</a:t>
            </a:r>
          </a:p>
          <a:p>
            <a:r>
              <a:rPr lang="en-US"/>
              <a:t>Make them retrievable</a:t>
            </a:r>
          </a:p>
          <a:p>
            <a:r>
              <a:rPr lang="en-US"/>
              <a:t>Return to them, check in and ensure the group is on track</a:t>
            </a:r>
          </a:p>
          <a:p>
            <a:endParaRPr lang="en-US"/>
          </a:p>
          <a:p>
            <a:r>
              <a:rPr lang="en-US"/>
              <a:t>Every activity needs to be</a:t>
            </a:r>
          </a:p>
          <a:p>
            <a:pPr lvl="1"/>
            <a:r>
              <a:rPr lang="en-US"/>
              <a:t>Clearly stated and retrievable</a:t>
            </a:r>
          </a:p>
          <a:p>
            <a:pPr lvl="1"/>
            <a:r>
              <a:rPr lang="en-US"/>
              <a:t>Have an advertised time limit</a:t>
            </a:r>
          </a:p>
          <a:p>
            <a:pPr lvl="1"/>
            <a:r>
              <a:rPr lang="en-US"/>
              <a:t>Have all the required material ready/accessible</a:t>
            </a:r>
          </a:p>
          <a:p>
            <a:endParaRPr lang="en-US"/>
          </a:p>
          <a:p>
            <a:r>
              <a:rPr lang="en-US"/>
              <a:t>Ideally in one session/lecture, there should be activities that cater to the range of different learning styles.</a:t>
            </a:r>
          </a:p>
          <a:p>
            <a:endParaRPr lang="en-US"/>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26</a:t>
            </a:fld>
            <a:endParaRPr lang="en-AU"/>
          </a:p>
        </p:txBody>
      </p:sp>
    </p:spTree>
    <p:extLst>
      <p:ext uri="{BB962C8B-B14F-4D97-AF65-F5344CB8AC3E}">
        <p14:creationId xmlns:p14="http://schemas.microsoft.com/office/powerpoint/2010/main" val="4163947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Environment</a:t>
            </a:r>
          </a:p>
          <a:p>
            <a:endParaRPr lang="en-US"/>
          </a:p>
          <a:p>
            <a:r>
              <a:rPr lang="en-US"/>
              <a:t>Accessible</a:t>
            </a:r>
          </a:p>
          <a:p>
            <a:r>
              <a:rPr lang="en-US"/>
              <a:t>Open</a:t>
            </a:r>
          </a:p>
          <a:p>
            <a:r>
              <a:rPr lang="en-US"/>
              <a:t>Comfortable</a:t>
            </a:r>
          </a:p>
          <a:p>
            <a:r>
              <a:rPr lang="en-US"/>
              <a:t>Allows easy movement for breaking into discussion groups</a:t>
            </a:r>
          </a:p>
          <a:p>
            <a:r>
              <a:rPr lang="en-US"/>
              <a:t>Safe</a:t>
            </a:r>
          </a:p>
          <a:p>
            <a:pPr lvl="1"/>
            <a:r>
              <a:rPr lang="en-US"/>
              <a:t>Physically</a:t>
            </a:r>
          </a:p>
          <a:p>
            <a:pPr lvl="1"/>
            <a:r>
              <a:rPr lang="en-US"/>
              <a:t>Emotionally</a:t>
            </a:r>
          </a:p>
          <a:p>
            <a:pPr lvl="1"/>
            <a:r>
              <a:rPr lang="en-US"/>
              <a:t>Mentally</a:t>
            </a:r>
          </a:p>
          <a:p>
            <a:pPr lvl="1"/>
            <a:r>
              <a:rPr lang="en-US"/>
              <a:t>Spiritually</a:t>
            </a:r>
          </a:p>
          <a:p>
            <a:r>
              <a:rPr lang="en-US"/>
              <a:t>Respectful</a:t>
            </a:r>
          </a:p>
          <a:p>
            <a:r>
              <a:rPr lang="en-US"/>
              <a:t>Positive</a:t>
            </a:r>
          </a:p>
          <a:p>
            <a:r>
              <a:rPr lang="en-US"/>
              <a:t>Allows for relationships to flourish</a:t>
            </a:r>
          </a:p>
          <a:p>
            <a:endParaRPr lang="en-US"/>
          </a:p>
          <a:p>
            <a:r>
              <a:rPr lang="en-US"/>
              <a:t>Establish boundaries.</a:t>
            </a:r>
          </a:p>
          <a:p>
            <a:r>
              <a:rPr lang="en-US"/>
              <a:t>Remember: toddlers push the boundaries with great energy – they will keep pushing until the boundaries stop moving. Then they relax in the knowledge that they are safe and secure.</a:t>
            </a:r>
          </a:p>
          <a:p>
            <a:endParaRPr lang="en-US"/>
          </a:p>
          <a:p>
            <a:r>
              <a:rPr lang="en-US"/>
              <a:t>Adult learners can be like that too.</a:t>
            </a:r>
          </a:p>
          <a:p>
            <a:endParaRPr lang="en-US"/>
          </a:p>
          <a:p>
            <a:endParaRPr lang="en-US"/>
          </a:p>
          <a:p>
            <a:r>
              <a:rPr lang="en-US" err="1"/>
              <a:t>Eg</a:t>
            </a:r>
            <a:r>
              <a:rPr lang="en-US"/>
              <a:t>: if you expect readings to be done at home during the week, then look carefully at the expectations.</a:t>
            </a:r>
          </a:p>
          <a:p>
            <a:endParaRPr lang="en-US"/>
          </a:p>
          <a:p>
            <a:r>
              <a:rPr lang="en-US"/>
              <a:t>Are they achievable? </a:t>
            </a:r>
          </a:p>
          <a:p>
            <a:r>
              <a:rPr lang="en-US"/>
              <a:t>Interesting? </a:t>
            </a:r>
          </a:p>
          <a:p>
            <a:r>
              <a:rPr lang="en-US"/>
              <a:t>Is there clear reason for a time poor person to dedicate time to the activity?</a:t>
            </a:r>
          </a:p>
          <a:p>
            <a:r>
              <a:rPr lang="en-US"/>
              <a:t>Is there something to produce/bring to the next lesson that allows you to quickly ascertain that the work has been done?</a:t>
            </a:r>
          </a:p>
          <a:p>
            <a:endParaRPr lang="en-US"/>
          </a:p>
          <a:p>
            <a:r>
              <a:rPr lang="en-US"/>
              <a:t>One history lecturer said that every day he brought one item from the outside world into the classroom. Each lecture started with the new item. He would explain how the topic for the day related to the item.</a:t>
            </a:r>
          </a:p>
          <a:p>
            <a:r>
              <a:rPr lang="en-US"/>
              <a:t>Umbrella…grabbed at the last minute – spent the trip to work linking umbrellas and trench warfare.</a:t>
            </a:r>
          </a:p>
          <a:p>
            <a:endParaRPr lang="en-US"/>
          </a:p>
          <a:p>
            <a:r>
              <a:rPr lang="en-US"/>
              <a:t>The point is…it creates an environment of enquiry, curiosity, engagement, anticipation.</a:t>
            </a:r>
          </a:p>
          <a:p>
            <a:r>
              <a:rPr lang="en-US"/>
              <a:t>Every student came in anticipating an interesting start to their time together. I can only guess what they thought when they saw him sitting on the desk with an umbrella over their heads.</a:t>
            </a:r>
          </a:p>
          <a:p>
            <a:endParaRPr lang="en-US"/>
          </a:p>
          <a:p>
            <a:r>
              <a:rPr lang="en-US"/>
              <a:t>What happens when you suspect that some have not done the work at home?</a:t>
            </a:r>
          </a:p>
          <a:p>
            <a:r>
              <a:rPr lang="en-US"/>
              <a:t>Think pair share</a:t>
            </a:r>
          </a:p>
          <a:p>
            <a:r>
              <a:rPr lang="en-US"/>
              <a:t>What are some ideas for setting boundaries with this?</a:t>
            </a:r>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27</a:t>
            </a:fld>
            <a:endParaRPr lang="en-AU"/>
          </a:p>
        </p:txBody>
      </p:sp>
    </p:spTree>
    <p:extLst>
      <p:ext uri="{BB962C8B-B14F-4D97-AF65-F5344CB8AC3E}">
        <p14:creationId xmlns:p14="http://schemas.microsoft.com/office/powerpoint/2010/main" val="133581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Activities</a:t>
            </a:r>
          </a:p>
          <a:p>
            <a:endParaRPr lang="en-US"/>
          </a:p>
          <a:p>
            <a:r>
              <a:rPr lang="en-US"/>
              <a:t>So you have 100 units of information to download into each brain by the end of semester.</a:t>
            </a:r>
          </a:p>
          <a:p>
            <a:endParaRPr lang="en-US"/>
          </a:p>
          <a:p>
            <a:r>
              <a:rPr lang="en-US"/>
              <a:t>You could read and talk your way through the term, certainly that’s been a standard mode of tertiary education delivery in the past…</a:t>
            </a:r>
          </a:p>
          <a:p>
            <a:endParaRPr lang="en-US"/>
          </a:p>
          <a:p>
            <a:r>
              <a:rPr lang="en-US"/>
              <a:t>What you can do is to ensure that those units of information are consumed and digested in ways that allow students to engage and interact with the content, to own it and work with it.</a:t>
            </a:r>
          </a:p>
          <a:p>
            <a:r>
              <a:rPr lang="en-US"/>
              <a:t>Not all day every day, but here’s a chance to do one part of each lecture specifically targeted at engagement.</a:t>
            </a:r>
          </a:p>
          <a:p>
            <a:endParaRPr lang="en-US"/>
          </a:p>
          <a:p>
            <a:r>
              <a:rPr lang="en-US"/>
              <a:t>Simply</a:t>
            </a:r>
          </a:p>
          <a:p>
            <a:endParaRPr lang="en-US"/>
          </a:p>
          <a:p>
            <a:r>
              <a:rPr lang="en-US"/>
              <a:t>Text or stimulus</a:t>
            </a:r>
          </a:p>
          <a:p>
            <a:r>
              <a:rPr lang="en-US"/>
              <a:t>+</a:t>
            </a:r>
          </a:p>
          <a:p>
            <a:r>
              <a:rPr lang="en-US"/>
              <a:t>Aim</a:t>
            </a:r>
          </a:p>
          <a:p>
            <a:r>
              <a:rPr lang="en-US"/>
              <a:t>=</a:t>
            </a:r>
          </a:p>
          <a:p>
            <a:r>
              <a:rPr lang="en-US"/>
              <a:t>Opportunity for engagement</a:t>
            </a:r>
          </a:p>
          <a:p>
            <a:endParaRPr lang="en-US"/>
          </a:p>
          <a:p>
            <a:endParaRPr lang="en-US"/>
          </a:p>
          <a:p>
            <a:endParaRPr lang="en-US"/>
          </a:p>
          <a:p>
            <a:r>
              <a:rPr lang="en-US"/>
              <a:t>So, you have an alphabet to remember, I know Marie-Louise has songs to encourage people to remember the basics.</a:t>
            </a:r>
          </a:p>
          <a:p>
            <a:r>
              <a:rPr lang="en-US"/>
              <a:t>Peter used film clips last year, a great way to make connections between the known world and the world of ideas.</a:t>
            </a:r>
          </a:p>
          <a:p>
            <a:endParaRPr lang="en-US"/>
          </a:p>
          <a:p>
            <a:r>
              <a:rPr lang="en-US"/>
              <a:t>Generally</a:t>
            </a:r>
          </a:p>
          <a:p>
            <a:r>
              <a:rPr lang="en-US"/>
              <a:t>Anything that connects different brain activities will ensure deeper engagement, more efficient learning.</a:t>
            </a:r>
          </a:p>
          <a:p>
            <a:r>
              <a:rPr lang="en-US"/>
              <a:t>On that note, research shows that learning is more effective when the whole body is engaged. I’m not suggesting line dancing, but little things like adding a group activity that takes place in the back of the room rather than at the ordinary desks.</a:t>
            </a:r>
          </a:p>
          <a:p>
            <a:r>
              <a:rPr lang="en-US"/>
              <a:t>If the activity is only 5 minutes, gather in groups standing up!</a:t>
            </a:r>
          </a:p>
          <a:p>
            <a:r>
              <a:rPr lang="en-US"/>
              <a:t>Do a short brain gym activity at the 1 ½ hour mark after a break</a:t>
            </a:r>
          </a:p>
          <a:p>
            <a:endParaRPr lang="en-US"/>
          </a:p>
          <a:p>
            <a:endParaRPr lang="en-US"/>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28</a:t>
            </a:fld>
            <a:endParaRPr lang="en-AU"/>
          </a:p>
        </p:txBody>
      </p:sp>
    </p:spTree>
    <p:extLst>
      <p:ext uri="{BB962C8B-B14F-4D97-AF65-F5344CB8AC3E}">
        <p14:creationId xmlns:p14="http://schemas.microsoft.com/office/powerpoint/2010/main" val="166324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Simply</a:t>
            </a:r>
          </a:p>
          <a:p>
            <a:endParaRPr lang="en-US"/>
          </a:p>
          <a:p>
            <a:r>
              <a:rPr lang="en-US"/>
              <a:t>Text or stimulus</a:t>
            </a:r>
          </a:p>
          <a:p>
            <a:r>
              <a:rPr lang="en-US"/>
              <a:t>+</a:t>
            </a:r>
          </a:p>
          <a:p>
            <a:r>
              <a:rPr lang="en-US"/>
              <a:t>Aim</a:t>
            </a:r>
          </a:p>
          <a:p>
            <a:r>
              <a:rPr lang="en-US"/>
              <a:t>=</a:t>
            </a:r>
          </a:p>
          <a:p>
            <a:r>
              <a:rPr lang="en-US"/>
              <a:t>Opportunity for engagement</a:t>
            </a:r>
          </a:p>
          <a:p>
            <a:endParaRPr lang="en-AU"/>
          </a:p>
          <a:p>
            <a:r>
              <a:rPr lang="en-AU"/>
              <a:t>Choose one thing in each session that you can say: </a:t>
            </a:r>
          </a:p>
          <a:p>
            <a:endParaRPr lang="en-AU"/>
          </a:p>
          <a:p>
            <a:r>
              <a:rPr lang="en-AU"/>
              <a:t>I really want them to get (point) from this stimulus (passage/text/evidence/poem/video…) </a:t>
            </a:r>
          </a:p>
          <a:p>
            <a:endParaRPr lang="en-AU"/>
          </a:p>
          <a:p>
            <a:r>
              <a:rPr lang="en-AU"/>
              <a:t>A very simple activity takes advantage of a particular type of brain function.</a:t>
            </a:r>
          </a:p>
          <a:p>
            <a:endParaRPr lang="en-US"/>
          </a:p>
        </p:txBody>
      </p:sp>
      <p:sp>
        <p:nvSpPr>
          <p:cNvPr id="4" name="Slide Number Placeholder 3"/>
          <p:cNvSpPr>
            <a:spLocks noGrp="1"/>
          </p:cNvSpPr>
          <p:nvPr>
            <p:ph type="sldNum" sz="quarter" idx="5"/>
          </p:nvPr>
        </p:nvSpPr>
        <p:spPr/>
        <p:txBody>
          <a:bodyPr/>
          <a:lstStyle/>
          <a:p>
            <a:fld id="{38D64522-B2CD-497A-9EC1-EB471373CF9C}" type="slidenum">
              <a:rPr lang="en-AU" smtClean="0"/>
              <a:t>29</a:t>
            </a:fld>
            <a:endParaRPr lang="en-AU"/>
          </a:p>
        </p:txBody>
      </p:sp>
    </p:spTree>
    <p:extLst>
      <p:ext uri="{BB962C8B-B14F-4D97-AF65-F5344CB8AC3E}">
        <p14:creationId xmlns:p14="http://schemas.microsoft.com/office/powerpoint/2010/main" val="317259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so often read a passage, show a video with the hope they will find it totally engaging and bubble with discussion about the content afterwards. </a:t>
            </a:r>
          </a:p>
          <a:p>
            <a:r>
              <a:rPr lang="en-US"/>
              <a:t>Such a bummer when people seem incapable of remembering anything at all!</a:t>
            </a:r>
          </a:p>
          <a:p>
            <a:endParaRPr lang="en-US"/>
          </a:p>
          <a:p>
            <a:r>
              <a:rPr lang="en-US"/>
              <a:t>We can take advantage of a particular brain function – the RETICULAR ACTIVATION SYSTEM – part of the flight or fight mechanism.</a:t>
            </a:r>
          </a:p>
          <a:p>
            <a:endParaRPr lang="en-US"/>
          </a:p>
          <a:p>
            <a:r>
              <a:rPr lang="en-US"/>
              <a:t>It’s a primitive function to do with awareness – it’s purpose is to keep us safe.</a:t>
            </a:r>
          </a:p>
          <a:p>
            <a:endParaRPr lang="en-US"/>
          </a:p>
          <a:p>
            <a:r>
              <a:rPr lang="en-US" err="1"/>
              <a:t>Eg</a:t>
            </a:r>
            <a:r>
              <a:rPr lang="en-US"/>
              <a:t>: it’s active when a kid enters a playground, and is able to pick their bully out of a crowd of hundreds.</a:t>
            </a:r>
          </a:p>
          <a:p>
            <a:r>
              <a:rPr lang="en-US"/>
              <a:t>Its active when an experienced driver is admiring the scenery and then abruptly focusses on a white vehicle parked on the side of the road…and touches the brake</a:t>
            </a:r>
          </a:p>
          <a:p>
            <a:endParaRPr lang="en-US"/>
          </a:p>
          <a:p>
            <a:r>
              <a:rPr lang="en-US"/>
              <a:t>As educators, we can use the RETICULAR ACTIVATION SYSTEM or RAS to make learning successful.</a:t>
            </a:r>
          </a:p>
          <a:p>
            <a:endParaRPr lang="en-US"/>
          </a:p>
          <a:p>
            <a:r>
              <a:rPr lang="en-US"/>
              <a:t>Next time you have a reading or lecture for your group…spend 5 minutes thinking</a:t>
            </a:r>
          </a:p>
          <a:p>
            <a:endParaRPr lang="en-US"/>
          </a:p>
          <a:p>
            <a:r>
              <a:rPr lang="en-US"/>
              <a:t>“what do I want the group to get out of this?”</a:t>
            </a:r>
          </a:p>
          <a:p>
            <a:endParaRPr lang="en-US"/>
          </a:p>
          <a:p>
            <a:r>
              <a:rPr lang="en-US"/>
              <a:t>Before you launch into the reading/lecture/video, write up/present/make retrievable, what you hope people will gain.</a:t>
            </a:r>
          </a:p>
          <a:p>
            <a:endParaRPr lang="en-US"/>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30</a:t>
            </a:fld>
            <a:endParaRPr lang="en-AU"/>
          </a:p>
        </p:txBody>
      </p:sp>
    </p:spTree>
    <p:extLst>
      <p:ext uri="{BB962C8B-B14F-4D97-AF65-F5344CB8AC3E}">
        <p14:creationId xmlns:p14="http://schemas.microsoft.com/office/powerpoint/2010/main" val="2678811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31</a:t>
            </a:fld>
            <a:endParaRPr lang="en-AU"/>
          </a:p>
        </p:txBody>
      </p:sp>
    </p:spTree>
    <p:extLst>
      <p:ext uri="{BB962C8B-B14F-4D97-AF65-F5344CB8AC3E}">
        <p14:creationId xmlns:p14="http://schemas.microsoft.com/office/powerpoint/2010/main" val="185494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Piaget!!</a:t>
            </a:r>
          </a:p>
        </p:txBody>
      </p:sp>
      <p:sp>
        <p:nvSpPr>
          <p:cNvPr id="4" name="Slide Number Placeholder 3"/>
          <p:cNvSpPr>
            <a:spLocks noGrp="1"/>
          </p:cNvSpPr>
          <p:nvPr>
            <p:ph type="sldNum" sz="quarter" idx="5"/>
          </p:nvPr>
        </p:nvSpPr>
        <p:spPr/>
        <p:txBody>
          <a:bodyPr/>
          <a:lstStyle/>
          <a:p>
            <a:fld id="{38D64522-B2CD-497A-9EC1-EB471373CF9C}" type="slidenum">
              <a:rPr lang="en-AU" smtClean="0"/>
              <a:t>4</a:t>
            </a:fld>
            <a:endParaRPr lang="en-AU"/>
          </a:p>
        </p:txBody>
      </p:sp>
    </p:spTree>
    <p:extLst>
      <p:ext uri="{BB962C8B-B14F-4D97-AF65-F5344CB8AC3E}">
        <p14:creationId xmlns:p14="http://schemas.microsoft.com/office/powerpoint/2010/main" val="851150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32</a:t>
            </a:fld>
            <a:endParaRPr lang="en-AU"/>
          </a:p>
        </p:txBody>
      </p:sp>
    </p:spTree>
    <p:extLst>
      <p:ext uri="{BB962C8B-B14F-4D97-AF65-F5344CB8AC3E}">
        <p14:creationId xmlns:p14="http://schemas.microsoft.com/office/powerpoint/2010/main" val="4031853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33</a:t>
            </a:fld>
            <a:endParaRPr lang="en-AU"/>
          </a:p>
        </p:txBody>
      </p:sp>
    </p:spTree>
    <p:extLst>
      <p:ext uri="{BB962C8B-B14F-4D97-AF65-F5344CB8AC3E}">
        <p14:creationId xmlns:p14="http://schemas.microsoft.com/office/powerpoint/2010/main" val="3743965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34</a:t>
            </a:fld>
            <a:endParaRPr lang="en-AU"/>
          </a:p>
        </p:txBody>
      </p:sp>
    </p:spTree>
    <p:extLst>
      <p:ext uri="{BB962C8B-B14F-4D97-AF65-F5344CB8AC3E}">
        <p14:creationId xmlns:p14="http://schemas.microsoft.com/office/powerpoint/2010/main" val="4195181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35</a:t>
            </a:fld>
            <a:endParaRPr lang="en-AU"/>
          </a:p>
        </p:txBody>
      </p:sp>
    </p:spTree>
    <p:extLst>
      <p:ext uri="{BB962C8B-B14F-4D97-AF65-F5344CB8AC3E}">
        <p14:creationId xmlns:p14="http://schemas.microsoft.com/office/powerpoint/2010/main" val="82591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more modern classroom, especially for younger children?</a:t>
            </a:r>
          </a:p>
          <a:p>
            <a:endParaRPr lang="en-AU">
              <a:cs typeface="Calibri"/>
            </a:endParaRPr>
          </a:p>
          <a:p>
            <a:r>
              <a:rPr lang="en-AU"/>
              <a:t>The constructivist Classroom </a:t>
            </a:r>
            <a:endParaRPr lang="en-US"/>
          </a:p>
          <a:p>
            <a:r>
              <a:rPr lang="en-AU"/>
              <a:t>Begin with the whole – expanding to parts</a:t>
            </a:r>
            <a:endParaRPr lang="en-US"/>
          </a:p>
          <a:p>
            <a:r>
              <a:rPr lang="en-AU"/>
              <a:t>Pursuit of student questions / interests</a:t>
            </a:r>
            <a:endParaRPr lang="en-US"/>
          </a:p>
          <a:p>
            <a:r>
              <a:rPr lang="en-AU"/>
              <a:t>Primary Sources / manipulative materials</a:t>
            </a:r>
            <a:endParaRPr lang="en-US"/>
          </a:p>
          <a:p>
            <a:r>
              <a:rPr lang="en-AU"/>
              <a:t>Learning is interaction – building on what students already know</a:t>
            </a:r>
            <a:endParaRPr lang="en-US"/>
          </a:p>
          <a:p>
            <a:r>
              <a:rPr lang="en-AU"/>
              <a:t>Instructor interacts / negotiates with students</a:t>
            </a:r>
            <a:endParaRPr lang="en-US"/>
          </a:p>
          <a:p>
            <a:r>
              <a:rPr lang="en-AU"/>
              <a:t>Assessment via student works, observations, points of view, tests. Process is as important as product</a:t>
            </a:r>
            <a:endParaRPr lang="en-US"/>
          </a:p>
          <a:p>
            <a:r>
              <a:rPr lang="en-AU"/>
              <a:t>Knowledge is dynamic / change with experiences</a:t>
            </a:r>
            <a:endParaRPr lang="en-US"/>
          </a:p>
          <a:p>
            <a:r>
              <a:rPr lang="en-AU"/>
              <a:t>Students work in groups</a:t>
            </a:r>
            <a:endParaRPr lang="en-US"/>
          </a:p>
          <a:p>
            <a:endParaRPr lang="en-AU">
              <a:cs typeface="Calibri"/>
            </a:endParaRPr>
          </a:p>
        </p:txBody>
      </p:sp>
      <p:sp>
        <p:nvSpPr>
          <p:cNvPr id="4" name="Slide Number Placeholder 3"/>
          <p:cNvSpPr>
            <a:spLocks noGrp="1"/>
          </p:cNvSpPr>
          <p:nvPr>
            <p:ph type="sldNum" sz="quarter" idx="5"/>
          </p:nvPr>
        </p:nvSpPr>
        <p:spPr/>
        <p:txBody>
          <a:bodyPr/>
          <a:lstStyle/>
          <a:p>
            <a:fld id="{38D64522-B2CD-497A-9EC1-EB471373CF9C}" type="slidenum">
              <a:rPr lang="en-AU" smtClean="0"/>
              <a:t>5</a:t>
            </a:fld>
            <a:endParaRPr lang="en-AU"/>
          </a:p>
        </p:txBody>
      </p:sp>
    </p:spTree>
    <p:extLst>
      <p:ext uri="{BB962C8B-B14F-4D97-AF65-F5344CB8AC3E}">
        <p14:creationId xmlns:p14="http://schemas.microsoft.com/office/powerpoint/2010/main" val="274624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6</a:t>
            </a:fld>
            <a:endParaRPr lang="en-AU"/>
          </a:p>
        </p:txBody>
      </p:sp>
    </p:spTree>
    <p:extLst>
      <p:ext uri="{BB962C8B-B14F-4D97-AF65-F5344CB8AC3E}">
        <p14:creationId xmlns:p14="http://schemas.microsoft.com/office/powerpoint/2010/main" val="55144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7</a:t>
            </a:fld>
            <a:endParaRPr lang="en-AU"/>
          </a:p>
        </p:txBody>
      </p:sp>
    </p:spTree>
    <p:extLst>
      <p:ext uri="{BB962C8B-B14F-4D97-AF65-F5344CB8AC3E}">
        <p14:creationId xmlns:p14="http://schemas.microsoft.com/office/powerpoint/2010/main" val="98769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8</a:t>
            </a:fld>
            <a:endParaRPr lang="en-AU"/>
          </a:p>
        </p:txBody>
      </p:sp>
    </p:spTree>
    <p:extLst>
      <p:ext uri="{BB962C8B-B14F-4D97-AF65-F5344CB8AC3E}">
        <p14:creationId xmlns:p14="http://schemas.microsoft.com/office/powerpoint/2010/main" val="56498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Its an obvious place to start, but starting by asking students to REMEMBER what they already know does a couple of things for you and for the student</a:t>
            </a:r>
          </a:p>
          <a:p>
            <a:endParaRPr lang="en-US">
              <a:cs typeface="Calibri"/>
            </a:endParaRPr>
          </a:p>
          <a:p>
            <a:r>
              <a:rPr lang="en-US">
                <a:cs typeface="Calibri"/>
              </a:rPr>
              <a:t>For you</a:t>
            </a:r>
          </a:p>
          <a:p>
            <a:endParaRPr lang="en-US">
              <a:cs typeface="Calibri"/>
            </a:endParaRPr>
          </a:p>
          <a:p>
            <a:r>
              <a:rPr lang="en-US">
                <a:cs typeface="Calibri"/>
              </a:rPr>
              <a:t>Gives you some clues about the lay of the land, who knows what, </a:t>
            </a:r>
          </a:p>
          <a:p>
            <a:r>
              <a:rPr lang="en-US">
                <a:cs typeface="Calibri"/>
              </a:rPr>
              <a:t>It allows you to pitch your lectures appropriately</a:t>
            </a:r>
          </a:p>
          <a:p>
            <a:r>
              <a:rPr lang="en-US">
                <a:cs typeface="Calibri"/>
              </a:rPr>
              <a:t>It allows you to build in some meta cognition exercises in the coming weeks.</a:t>
            </a:r>
          </a:p>
          <a:p>
            <a:r>
              <a:rPr lang="en-US">
                <a:cs typeface="Calibri"/>
              </a:rPr>
              <a:t>These are times when you rise above your own thinking to view it as if from above, to examine, critique and even adapt your own thinking </a:t>
            </a:r>
          </a:p>
          <a:p>
            <a:endParaRPr lang="en-US">
              <a:cs typeface="Calibri"/>
            </a:endParaRPr>
          </a:p>
          <a:p>
            <a:r>
              <a:rPr lang="en-US">
                <a:cs typeface="Calibri"/>
              </a:rPr>
              <a:t>For the student</a:t>
            </a:r>
          </a:p>
          <a:p>
            <a:endParaRPr lang="en-US">
              <a:cs typeface="Calibri"/>
            </a:endParaRPr>
          </a:p>
          <a:p>
            <a:r>
              <a:rPr lang="en-US">
                <a:cs typeface="Calibri"/>
              </a:rPr>
              <a:t>Gives people a chance to collect their ideas and seem competent (always a comfortable position in a classroom)</a:t>
            </a:r>
          </a:p>
          <a:p>
            <a:r>
              <a:rPr lang="en-US">
                <a:cs typeface="Calibri"/>
              </a:rPr>
              <a:t>Is an invitation to express themselves in a non-threatening way – no one gets put on the spot</a:t>
            </a:r>
          </a:p>
          <a:p>
            <a:r>
              <a:rPr lang="en-US">
                <a:cs typeface="Calibri"/>
              </a:rPr>
              <a:t>Allows students to get to know one another</a:t>
            </a:r>
          </a:p>
          <a:p>
            <a:r>
              <a:rPr lang="en-US">
                <a:cs typeface="Calibri"/>
              </a:rPr>
              <a:t>In a classroom relationships are v important</a:t>
            </a:r>
          </a:p>
          <a:p>
            <a:endParaRPr lang="en-US">
              <a:cs typeface="Calibri"/>
            </a:endParaRPr>
          </a:p>
          <a:p>
            <a:r>
              <a:rPr lang="en-US">
                <a:cs typeface="Calibri"/>
              </a:rPr>
              <a:t>LOTS OF DIFFERENT WAYS TO DO THIS </a:t>
            </a:r>
          </a:p>
          <a:p>
            <a:r>
              <a:rPr lang="en-US">
                <a:cs typeface="Calibri"/>
              </a:rPr>
              <a:t>BUT ONE REALLY GREAT ONE IS TO GET EVERYONE TO DRAW A MIND MAP</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8D64522-B2CD-497A-9EC1-EB471373CF9C}" type="slidenum">
              <a:rPr lang="en-AU" smtClean="0"/>
              <a:t>9</a:t>
            </a:fld>
            <a:endParaRPr lang="en-AU"/>
          </a:p>
        </p:txBody>
      </p:sp>
    </p:spTree>
    <p:extLst>
      <p:ext uri="{BB962C8B-B14F-4D97-AF65-F5344CB8AC3E}">
        <p14:creationId xmlns:p14="http://schemas.microsoft.com/office/powerpoint/2010/main" val="419060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a:t>This elegant and simple technique (developed by Tony Buzan) provides a structure for organising thoughts on a topic.</a:t>
            </a:r>
          </a:p>
          <a:p>
            <a:endParaRPr lang="en-AU"/>
          </a:p>
          <a:p>
            <a:r>
              <a:rPr lang="en-AU"/>
              <a:t>See this example</a:t>
            </a:r>
          </a:p>
          <a:p>
            <a:endParaRPr lang="en-AU"/>
          </a:p>
          <a:p>
            <a:r>
              <a:rPr lang="en-AU"/>
              <a:t>Basic process</a:t>
            </a:r>
          </a:p>
          <a:p>
            <a:endParaRPr lang="en-AU"/>
          </a:p>
          <a:p>
            <a:r>
              <a:rPr lang="en-AU"/>
              <a:t>Image in the centre – allows creative response</a:t>
            </a:r>
          </a:p>
          <a:p>
            <a:r>
              <a:rPr lang="en-AU"/>
              <a:t>Organic lines emanating from that main topic to “chapter headings”</a:t>
            </a:r>
          </a:p>
          <a:p>
            <a:r>
              <a:rPr lang="en-AU"/>
              <a:t>And so on with 3</a:t>
            </a:r>
            <a:r>
              <a:rPr lang="en-AU" baseline="30000"/>
              <a:t>rd</a:t>
            </a:r>
            <a:r>
              <a:rPr lang="en-AU"/>
              <a:t> order ideas and so on.</a:t>
            </a:r>
          </a:p>
          <a:p>
            <a:endParaRPr lang="en-AU"/>
          </a:p>
          <a:p>
            <a:r>
              <a:rPr lang="en-AU"/>
              <a:t>Creating a mind map is a good one for a “home” task, or an initial in class task for use in introductory </a:t>
            </a:r>
            <a:r>
              <a:rPr lang="en-AU" err="1"/>
              <a:t>session..SAVES</a:t>
            </a:r>
            <a:r>
              <a:rPr lang="en-AU"/>
              <a:t> GOING AROUND THE ROOM</a:t>
            </a:r>
          </a:p>
          <a:p>
            <a:endParaRPr lang="en-AU"/>
          </a:p>
        </p:txBody>
      </p:sp>
      <p:sp>
        <p:nvSpPr>
          <p:cNvPr id="4" name="Slide Number Placeholder 3"/>
          <p:cNvSpPr>
            <a:spLocks noGrp="1"/>
          </p:cNvSpPr>
          <p:nvPr>
            <p:ph type="sldNum" sz="quarter" idx="5"/>
          </p:nvPr>
        </p:nvSpPr>
        <p:spPr/>
        <p:txBody>
          <a:bodyPr/>
          <a:lstStyle/>
          <a:p>
            <a:fld id="{38D64522-B2CD-497A-9EC1-EB471373CF9C}" type="slidenum">
              <a:rPr lang="en-AU" smtClean="0"/>
              <a:t>10</a:t>
            </a:fld>
            <a:endParaRPr lang="en-AU"/>
          </a:p>
        </p:txBody>
      </p:sp>
    </p:spTree>
    <p:extLst>
      <p:ext uri="{BB962C8B-B14F-4D97-AF65-F5344CB8AC3E}">
        <p14:creationId xmlns:p14="http://schemas.microsoft.com/office/powerpoint/2010/main" val="58951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C85D02-C2B1-46D9-ACC7-67374DBC5233}" type="datetimeFigureOut">
              <a:rPr lang="en-AU" smtClean="0"/>
              <a:t>5/09/2019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207101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85D02-C2B1-46D9-ACC7-67374DBC5233}" type="datetimeFigureOut">
              <a:rPr lang="en-AU" smtClean="0"/>
              <a:t>5/09/2019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41109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85D02-C2B1-46D9-ACC7-67374DBC5233}" type="datetimeFigureOut">
              <a:rPr lang="en-AU" smtClean="0"/>
              <a:t>5/09/2019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367122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C85D02-C2B1-46D9-ACC7-67374DBC5233}" type="datetimeFigureOut">
              <a:rPr lang="en-AU" smtClean="0"/>
              <a:t>5/09/2019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415693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85D02-C2B1-46D9-ACC7-67374DBC5233}" type="datetimeFigureOut">
              <a:rPr lang="en-AU" smtClean="0"/>
              <a:t>5/09/2019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378220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C85D02-C2B1-46D9-ACC7-67374DBC5233}" type="datetimeFigureOut">
              <a:rPr lang="en-AU" smtClean="0"/>
              <a:t>5/09/2019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6849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C85D02-C2B1-46D9-ACC7-67374DBC5233}" type="datetimeFigureOut">
              <a:rPr lang="en-AU" smtClean="0"/>
              <a:t>5/09/2019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208305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C85D02-C2B1-46D9-ACC7-67374DBC5233}" type="datetimeFigureOut">
              <a:rPr lang="en-AU" smtClean="0"/>
              <a:t>5/09/2019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94385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85D02-C2B1-46D9-ACC7-67374DBC5233}" type="datetimeFigureOut">
              <a:rPr lang="en-AU" smtClean="0"/>
              <a:t>5/09/2019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80160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85D02-C2B1-46D9-ACC7-67374DBC5233}" type="datetimeFigureOut">
              <a:rPr lang="en-AU" smtClean="0"/>
              <a:t>5/09/2019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29171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85D02-C2B1-46D9-ACC7-67374DBC5233}" type="datetimeFigureOut">
              <a:rPr lang="en-AU" smtClean="0"/>
              <a:t>5/09/2019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84AAF94-D1C3-4D68-9B6E-A2A062BDB023}" type="slidenum">
              <a:rPr lang="en-AU" smtClean="0"/>
              <a:t>‹#›</a:t>
            </a:fld>
            <a:endParaRPr lang="en-AU"/>
          </a:p>
        </p:txBody>
      </p:sp>
    </p:spTree>
    <p:extLst>
      <p:ext uri="{BB962C8B-B14F-4D97-AF65-F5344CB8AC3E}">
        <p14:creationId xmlns:p14="http://schemas.microsoft.com/office/powerpoint/2010/main" val="193807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85D02-C2B1-46D9-ACC7-67374DBC5233}" type="datetimeFigureOut">
              <a:rPr lang="en-AU" smtClean="0"/>
              <a:t>5/09/2019</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AAF94-D1C3-4D68-9B6E-A2A062BDB023}" type="slidenum">
              <a:rPr lang="en-AU" smtClean="0"/>
              <a:t>‹#›</a:t>
            </a:fld>
            <a:endParaRPr lang="en-AU"/>
          </a:p>
        </p:txBody>
      </p:sp>
    </p:spTree>
    <p:extLst>
      <p:ext uri="{BB962C8B-B14F-4D97-AF65-F5344CB8AC3E}">
        <p14:creationId xmlns:p14="http://schemas.microsoft.com/office/powerpoint/2010/main" val="1895793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pixabay.com/en/target-arrow-bulls-eye-bullseye-207097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brain_latino.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8925"/>
            <a:ext cx="9144000" cy="1489075"/>
          </a:xfrm>
          <a:prstGeom prst="rect">
            <a:avLst/>
          </a:prstGeom>
        </p:spPr>
      </p:pic>
      <p:sp>
        <p:nvSpPr>
          <p:cNvPr id="5" name="Title 4">
            <a:extLst>
              <a:ext uri="{FF2B5EF4-FFF2-40B4-BE49-F238E27FC236}">
                <a16:creationId xmlns:a16="http://schemas.microsoft.com/office/drawing/2014/main" id="{61D71DD7-26C3-42C5-B5AB-EFB24DE04F43}"/>
              </a:ext>
            </a:extLst>
          </p:cNvPr>
          <p:cNvSpPr>
            <a:spLocks noGrp="1"/>
          </p:cNvSpPr>
          <p:nvPr>
            <p:ph type="ctrTitle"/>
          </p:nvPr>
        </p:nvSpPr>
        <p:spPr>
          <a:xfrm>
            <a:off x="1058662" y="2981325"/>
            <a:ext cx="7772400" cy="2387600"/>
          </a:xfrm>
        </p:spPr>
        <p:txBody>
          <a:bodyPr/>
          <a:lstStyle/>
          <a:p>
            <a:pPr algn="r"/>
            <a:r>
              <a:rPr lang="en-AU">
                <a:solidFill>
                  <a:srgbClr val="7030A0"/>
                </a:solidFill>
                <a:latin typeface="Futura" panose="020B2102020204020303" pitchFamily="34" charset="0"/>
              </a:rPr>
              <a:t>Engaging Adults in Tertiary Education</a:t>
            </a:r>
          </a:p>
        </p:txBody>
      </p:sp>
      <p:pic>
        <p:nvPicPr>
          <p:cNvPr id="7" name="Picture 6" descr="A drawing of a person&#10;&#10;Description automatically generated">
            <a:extLst>
              <a:ext uri="{FF2B5EF4-FFF2-40B4-BE49-F238E27FC236}">
                <a16:creationId xmlns:a16="http://schemas.microsoft.com/office/drawing/2014/main" id="{AA7D2B65-F4B3-4E0C-A5C8-A1032F3D35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016" y="75383"/>
            <a:ext cx="2926983" cy="696974"/>
          </a:xfrm>
          <a:prstGeom prst="rect">
            <a:avLst/>
          </a:prstGeom>
        </p:spPr>
      </p:pic>
    </p:spTree>
    <p:extLst>
      <p:ext uri="{BB962C8B-B14F-4D97-AF65-F5344CB8AC3E}">
        <p14:creationId xmlns:p14="http://schemas.microsoft.com/office/powerpoint/2010/main" val="183222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mindmap.jpg"/>
          <p:cNvPicPr>
            <a:picLocks noGrp="1" noChangeAspect="1"/>
          </p:cNvPicPr>
          <p:nvPr>
            <p:ph idx="1"/>
          </p:nvPr>
        </p:nvPicPr>
        <p:blipFill>
          <a:blip r:embed="rId3" cstate="print"/>
          <a:stretch>
            <a:fillRect/>
          </a:stretch>
        </p:blipFill>
        <p:spPr>
          <a:xfrm>
            <a:off x="228600" y="22860"/>
            <a:ext cx="8763000" cy="6835140"/>
          </a:xfrm>
        </p:spPr>
      </p:pic>
      <p:sp>
        <p:nvSpPr>
          <p:cNvPr id="3" name="TextBox 2"/>
          <p:cNvSpPr txBox="1"/>
          <p:nvPr/>
        </p:nvSpPr>
        <p:spPr>
          <a:xfrm>
            <a:off x="228600" y="6508376"/>
            <a:ext cx="3152375" cy="276999"/>
          </a:xfrm>
          <a:prstGeom prst="rect">
            <a:avLst/>
          </a:prstGeom>
          <a:noFill/>
        </p:spPr>
        <p:txBody>
          <a:bodyPr wrap="square" rtlCol="0">
            <a:spAutoFit/>
          </a:bodyPr>
          <a:lstStyle/>
          <a:p>
            <a:r>
              <a:rPr lang="en-AU" sz="1200"/>
              <a:t>The Mind Map Book – Tony </a:t>
            </a:r>
            <a:r>
              <a:rPr lang="en-AU" sz="1200" err="1"/>
              <a:t>Buzan</a:t>
            </a:r>
            <a:r>
              <a:rPr lang="en-AU" sz="1200"/>
              <a:t> 1996</a:t>
            </a:r>
          </a:p>
        </p:txBody>
      </p:sp>
    </p:spTree>
    <p:extLst>
      <p:ext uri="{BB962C8B-B14F-4D97-AF65-F5344CB8AC3E}">
        <p14:creationId xmlns:p14="http://schemas.microsoft.com/office/powerpoint/2010/main" val="194100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Mind Map Laws</a:t>
            </a:r>
          </a:p>
        </p:txBody>
      </p:sp>
      <p:sp>
        <p:nvSpPr>
          <p:cNvPr id="3" name="Content Placeholder 2"/>
          <p:cNvSpPr>
            <a:spLocks noGrp="1"/>
          </p:cNvSpPr>
          <p:nvPr>
            <p:ph idx="1"/>
          </p:nvPr>
        </p:nvSpPr>
        <p:spPr>
          <a:xfrm>
            <a:off x="378393" y="1690689"/>
            <a:ext cx="7886700" cy="4351338"/>
          </a:xfrm>
        </p:spPr>
        <p:txBody>
          <a:bodyPr/>
          <a:lstStyle/>
          <a:p>
            <a:r>
              <a:rPr lang="en-AU"/>
              <a:t>Techniques</a:t>
            </a:r>
          </a:p>
          <a:p>
            <a:pPr lvl="1"/>
            <a:r>
              <a:rPr lang="en-AU"/>
              <a:t>Use emphasis</a:t>
            </a:r>
          </a:p>
          <a:p>
            <a:pPr lvl="1"/>
            <a:r>
              <a:rPr lang="en-AU"/>
              <a:t>Use association</a:t>
            </a:r>
          </a:p>
          <a:p>
            <a:pPr lvl="1"/>
            <a:r>
              <a:rPr lang="en-AU"/>
              <a:t>Be clear</a:t>
            </a:r>
          </a:p>
          <a:p>
            <a:pPr lvl="1"/>
            <a:r>
              <a:rPr lang="en-AU"/>
              <a:t>Develop a personal style</a:t>
            </a:r>
          </a:p>
          <a:p>
            <a:pPr marL="0" indent="0">
              <a:buNone/>
            </a:pPr>
            <a:endParaRPr lang="en-AU"/>
          </a:p>
          <a:p>
            <a:pPr marL="228600" lvl="1">
              <a:spcBef>
                <a:spcPts val="1000"/>
              </a:spcBef>
            </a:pPr>
            <a:r>
              <a:rPr lang="en-AU" sz="2800"/>
              <a:t>Layout</a:t>
            </a:r>
          </a:p>
          <a:p>
            <a:pPr marL="685800" lvl="2">
              <a:spcBef>
                <a:spcPts val="1000"/>
              </a:spcBef>
            </a:pPr>
            <a:r>
              <a:rPr lang="en-AU" sz="2400"/>
              <a:t>Use hierarchy</a:t>
            </a:r>
          </a:p>
          <a:p>
            <a:pPr marL="685800" lvl="2">
              <a:spcBef>
                <a:spcPts val="1000"/>
              </a:spcBef>
            </a:pPr>
            <a:r>
              <a:rPr lang="en-AU" sz="2400"/>
              <a:t>Use numerical order</a:t>
            </a:r>
            <a:r>
              <a:rPr lang="en-AU"/>
              <a:t>		</a:t>
            </a:r>
          </a:p>
        </p:txBody>
      </p:sp>
      <p:pic>
        <p:nvPicPr>
          <p:cNvPr id="4" name="Content Placeholder 3" descr="mindmap.jpg"/>
          <p:cNvPicPr>
            <a:picLocks noChangeAspect="1"/>
          </p:cNvPicPr>
          <p:nvPr/>
        </p:nvPicPr>
        <p:blipFill>
          <a:blip r:embed="rId3" cstate="print"/>
          <a:stretch>
            <a:fillRect/>
          </a:stretch>
        </p:blipFill>
        <p:spPr>
          <a:xfrm>
            <a:off x="5594513" y="4089400"/>
            <a:ext cx="3549487" cy="2768600"/>
          </a:xfrm>
          <a:prstGeom prst="rect">
            <a:avLst/>
          </a:prstGeom>
        </p:spPr>
      </p:pic>
      <p:sp>
        <p:nvSpPr>
          <p:cNvPr id="5" name="TextBox 4"/>
          <p:cNvSpPr txBox="1"/>
          <p:nvPr/>
        </p:nvSpPr>
        <p:spPr>
          <a:xfrm>
            <a:off x="228600" y="6508376"/>
            <a:ext cx="3152375" cy="276999"/>
          </a:xfrm>
          <a:prstGeom prst="rect">
            <a:avLst/>
          </a:prstGeom>
          <a:noFill/>
        </p:spPr>
        <p:txBody>
          <a:bodyPr wrap="square" rtlCol="0">
            <a:spAutoFit/>
          </a:bodyPr>
          <a:lstStyle/>
          <a:p>
            <a:r>
              <a:rPr lang="en-AU" sz="1200"/>
              <a:t>The Mind Map Book – Tony </a:t>
            </a:r>
            <a:r>
              <a:rPr lang="en-AU" sz="1200" err="1"/>
              <a:t>Buzan</a:t>
            </a:r>
            <a:r>
              <a:rPr lang="en-AU" sz="1200"/>
              <a:t> 1996</a:t>
            </a:r>
          </a:p>
        </p:txBody>
      </p:sp>
    </p:spTree>
    <p:extLst>
      <p:ext uri="{BB962C8B-B14F-4D97-AF65-F5344CB8AC3E}">
        <p14:creationId xmlns:p14="http://schemas.microsoft.com/office/powerpoint/2010/main" val="335323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age0001.jpg"/>
          <p:cNvPicPr>
            <a:picLocks noGrp="1" noChangeAspect="1"/>
          </p:cNvPicPr>
          <p:nvPr>
            <p:ph idx="1"/>
          </p:nvPr>
        </p:nvPicPr>
        <p:blipFill>
          <a:blip r:embed="rId3" cstate="print"/>
          <a:srcRect l="54749" t="8418" r="1320" b="22554"/>
          <a:stretch>
            <a:fillRect/>
          </a:stretch>
        </p:blipFill>
        <p:spPr>
          <a:xfrm>
            <a:off x="1219200" y="0"/>
            <a:ext cx="6705600" cy="7430530"/>
          </a:xfrm>
        </p:spPr>
      </p:pic>
      <p:sp>
        <p:nvSpPr>
          <p:cNvPr id="3" name="TextBox 2"/>
          <p:cNvSpPr txBox="1"/>
          <p:nvPr/>
        </p:nvSpPr>
        <p:spPr>
          <a:xfrm>
            <a:off x="228600" y="6508376"/>
            <a:ext cx="3152375" cy="276999"/>
          </a:xfrm>
          <a:prstGeom prst="rect">
            <a:avLst/>
          </a:prstGeom>
          <a:noFill/>
        </p:spPr>
        <p:txBody>
          <a:bodyPr wrap="square" rtlCol="0">
            <a:spAutoFit/>
          </a:bodyPr>
          <a:lstStyle/>
          <a:p>
            <a:r>
              <a:rPr lang="en-AU" sz="1200"/>
              <a:t>The Mind Map Book – Tony </a:t>
            </a:r>
            <a:r>
              <a:rPr lang="en-AU" sz="1200" err="1"/>
              <a:t>Buzan</a:t>
            </a:r>
            <a:r>
              <a:rPr lang="en-AU" sz="1200"/>
              <a:t> 1996</a:t>
            </a:r>
          </a:p>
        </p:txBody>
      </p:sp>
    </p:spTree>
    <p:extLst>
      <p:ext uri="{BB962C8B-B14F-4D97-AF65-F5344CB8AC3E}">
        <p14:creationId xmlns:p14="http://schemas.microsoft.com/office/powerpoint/2010/main" val="24044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0001.jpg"/>
          <p:cNvPicPr>
            <a:picLocks noGrp="1" noChangeAspect="1"/>
          </p:cNvPicPr>
          <p:nvPr>
            <p:ph idx="1"/>
          </p:nvPr>
        </p:nvPicPr>
        <p:blipFill>
          <a:blip r:embed="rId3" cstate="print"/>
          <a:srcRect t="10768" r="9523" b="48825"/>
          <a:stretch>
            <a:fillRect/>
          </a:stretch>
        </p:blipFill>
        <p:spPr>
          <a:xfrm rot="10800000">
            <a:off x="0" y="457200"/>
            <a:ext cx="9049567" cy="5715000"/>
          </a:xfrm>
        </p:spPr>
      </p:pic>
      <p:sp>
        <p:nvSpPr>
          <p:cNvPr id="3" name="TextBox 2"/>
          <p:cNvSpPr txBox="1"/>
          <p:nvPr/>
        </p:nvSpPr>
        <p:spPr>
          <a:xfrm>
            <a:off x="228600" y="6508376"/>
            <a:ext cx="3152375" cy="276999"/>
          </a:xfrm>
          <a:prstGeom prst="rect">
            <a:avLst/>
          </a:prstGeom>
          <a:noFill/>
        </p:spPr>
        <p:txBody>
          <a:bodyPr wrap="square" rtlCol="0">
            <a:spAutoFit/>
          </a:bodyPr>
          <a:lstStyle/>
          <a:p>
            <a:r>
              <a:rPr lang="en-AU" sz="1200"/>
              <a:t>The Mind Map Book – Tony </a:t>
            </a:r>
            <a:r>
              <a:rPr lang="en-AU" sz="1200" err="1"/>
              <a:t>Buzan</a:t>
            </a:r>
            <a:r>
              <a:rPr lang="en-AU" sz="1200"/>
              <a:t> 1996</a:t>
            </a:r>
          </a:p>
        </p:txBody>
      </p:sp>
    </p:spTree>
    <p:extLst>
      <p:ext uri="{BB962C8B-B14F-4D97-AF65-F5344CB8AC3E}">
        <p14:creationId xmlns:p14="http://schemas.microsoft.com/office/powerpoint/2010/main" val="112477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mindmap.jpg"/>
          <p:cNvPicPr>
            <a:picLocks noGrp="1" noChangeAspect="1"/>
          </p:cNvPicPr>
          <p:nvPr>
            <p:ph idx="1"/>
          </p:nvPr>
        </p:nvPicPr>
        <p:blipFill>
          <a:blip r:embed="rId3" cstate="print"/>
          <a:stretch>
            <a:fillRect/>
          </a:stretch>
        </p:blipFill>
        <p:spPr>
          <a:xfrm>
            <a:off x="228600" y="22860"/>
            <a:ext cx="8763000" cy="6835140"/>
          </a:xfrm>
        </p:spPr>
      </p:pic>
      <p:sp>
        <p:nvSpPr>
          <p:cNvPr id="5" name="TextBox 4"/>
          <p:cNvSpPr txBox="1"/>
          <p:nvPr/>
        </p:nvSpPr>
        <p:spPr>
          <a:xfrm>
            <a:off x="228600" y="6508376"/>
            <a:ext cx="3152375" cy="276999"/>
          </a:xfrm>
          <a:prstGeom prst="rect">
            <a:avLst/>
          </a:prstGeom>
          <a:noFill/>
        </p:spPr>
        <p:txBody>
          <a:bodyPr wrap="square" rtlCol="0">
            <a:spAutoFit/>
          </a:bodyPr>
          <a:lstStyle/>
          <a:p>
            <a:r>
              <a:rPr lang="en-AU" sz="1200"/>
              <a:t>The Mind Map Book – Tony </a:t>
            </a:r>
            <a:r>
              <a:rPr lang="en-AU" sz="1200" err="1"/>
              <a:t>Buzan</a:t>
            </a:r>
            <a:r>
              <a:rPr lang="en-AU" sz="1200"/>
              <a:t> 1996</a:t>
            </a:r>
          </a:p>
        </p:txBody>
      </p:sp>
    </p:spTree>
    <p:extLst>
      <p:ext uri="{BB962C8B-B14F-4D97-AF65-F5344CB8AC3E}">
        <p14:creationId xmlns:p14="http://schemas.microsoft.com/office/powerpoint/2010/main" val="303593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3267"/>
            <a:ext cx="9144000" cy="769441"/>
          </a:xfrm>
          <a:prstGeom prst="rect">
            <a:avLst/>
          </a:prstGeom>
          <a:noFill/>
        </p:spPr>
        <p:txBody>
          <a:bodyPr wrap="square" rtlCol="0">
            <a:spAutoFit/>
          </a:bodyPr>
          <a:lstStyle/>
          <a:p>
            <a:pPr algn="ctr"/>
            <a:r>
              <a:rPr lang="en-AU" sz="4400"/>
              <a:t>K.W.H.L</a:t>
            </a:r>
          </a:p>
        </p:txBody>
      </p:sp>
      <p:graphicFrame>
        <p:nvGraphicFramePr>
          <p:cNvPr id="3" name="Table 2"/>
          <p:cNvGraphicFramePr>
            <a:graphicFrameLocks noGrp="1"/>
          </p:cNvGraphicFramePr>
          <p:nvPr>
            <p:extLst>
              <p:ext uri="{D42A27DB-BD31-4B8C-83A1-F6EECF244321}">
                <p14:modId xmlns:p14="http://schemas.microsoft.com/office/powerpoint/2010/main" val="3651348516"/>
              </p:ext>
            </p:extLst>
          </p:nvPr>
        </p:nvGraphicFramePr>
        <p:xfrm>
          <a:off x="846666" y="1396996"/>
          <a:ext cx="7560734" cy="4792136"/>
        </p:xfrm>
        <a:graphic>
          <a:graphicData uri="http://schemas.openxmlformats.org/drawingml/2006/table">
            <a:tbl>
              <a:tblPr firstRow="1" bandRow="1">
                <a:solidFill>
                  <a:srgbClr val="FFFFFF">
                    <a:alpha val="50196"/>
                  </a:srgbClr>
                </a:solidFill>
                <a:tableStyleId>{5C22544A-7EE6-4342-B048-85BDC9FD1C3A}</a:tableStyleId>
              </a:tblPr>
              <a:tblGrid>
                <a:gridCol w="3780367">
                  <a:extLst>
                    <a:ext uri="{9D8B030D-6E8A-4147-A177-3AD203B41FA5}">
                      <a16:colId xmlns:a16="http://schemas.microsoft.com/office/drawing/2014/main" val="20000"/>
                    </a:ext>
                  </a:extLst>
                </a:gridCol>
                <a:gridCol w="3780367">
                  <a:extLst>
                    <a:ext uri="{9D8B030D-6E8A-4147-A177-3AD203B41FA5}">
                      <a16:colId xmlns:a16="http://schemas.microsoft.com/office/drawing/2014/main" val="20001"/>
                    </a:ext>
                  </a:extLst>
                </a:gridCol>
              </a:tblGrid>
              <a:tr h="2396068">
                <a:tc>
                  <a:txBody>
                    <a:bodyPr/>
                    <a:lstStyle/>
                    <a:p>
                      <a:pPr algn="ctr"/>
                      <a:r>
                        <a:rPr lang="en-AU" sz="2400">
                          <a:solidFill>
                            <a:schemeClr val="tx1"/>
                          </a:solidFill>
                        </a:rPr>
                        <a:t>What</a:t>
                      </a:r>
                      <a:r>
                        <a:rPr lang="en-AU" sz="2400" baseline="0">
                          <a:solidFill>
                            <a:schemeClr val="tx1"/>
                          </a:solidFill>
                        </a:rPr>
                        <a:t> do I KNOW</a:t>
                      </a:r>
                      <a:endParaRPr lang="en-AU" sz="2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2400">
                          <a:solidFill>
                            <a:schemeClr val="tx1"/>
                          </a:solidFill>
                        </a:rPr>
                        <a:t>What do I WANT</a:t>
                      </a:r>
                      <a:r>
                        <a:rPr lang="en-AU" sz="2400" baseline="0">
                          <a:solidFill>
                            <a:schemeClr val="tx1"/>
                          </a:solidFill>
                        </a:rPr>
                        <a:t> to know</a:t>
                      </a:r>
                      <a:endParaRPr lang="en-AU" sz="2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96068">
                <a:tc>
                  <a:txBody>
                    <a:bodyPr/>
                    <a:lstStyle/>
                    <a:p>
                      <a:pPr algn="ctr"/>
                      <a:r>
                        <a:rPr lang="en-AU" sz="2400" b="1"/>
                        <a:t>HOW will I</a:t>
                      </a:r>
                      <a:r>
                        <a:rPr lang="en-AU" sz="2400" b="1" baseline="0"/>
                        <a:t> find out</a:t>
                      </a:r>
                      <a:endParaRPr lang="en-AU" sz="24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AU" sz="2400" b="1"/>
                        <a:t>What have I LEARNT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978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43708" y="836712"/>
            <a:ext cx="5256584" cy="5184576"/>
            <a:chOff x="1475656" y="1196752"/>
            <a:chExt cx="5256584" cy="5184576"/>
          </a:xfrm>
        </p:grpSpPr>
        <p:cxnSp>
          <p:nvCxnSpPr>
            <p:cNvPr id="4" name="Straight Connector 3"/>
            <p:cNvCxnSpPr/>
            <p:nvPr/>
          </p:nvCxnSpPr>
          <p:spPr>
            <a:xfrm>
              <a:off x="1475656" y="1196752"/>
              <a:ext cx="2736304" cy="2376264"/>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4211960" y="1196752"/>
              <a:ext cx="2520280" cy="237626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211960" y="3573016"/>
              <a:ext cx="0" cy="2808312"/>
            </a:xfrm>
            <a:prstGeom prst="line">
              <a:avLst/>
            </a:prstGeom>
          </p:spPr>
          <p:style>
            <a:lnRef idx="3">
              <a:schemeClr val="dk1"/>
            </a:lnRef>
            <a:fillRef idx="0">
              <a:schemeClr val="dk1"/>
            </a:fillRef>
            <a:effectRef idx="2">
              <a:schemeClr val="dk1"/>
            </a:effectRef>
            <a:fontRef idx="minor">
              <a:schemeClr val="tx1"/>
            </a:fontRef>
          </p:style>
        </p:cxnSp>
      </p:grpSp>
      <p:sp>
        <p:nvSpPr>
          <p:cNvPr id="11" name="TextBox 10"/>
          <p:cNvSpPr txBox="1"/>
          <p:nvPr/>
        </p:nvSpPr>
        <p:spPr>
          <a:xfrm>
            <a:off x="3347864" y="836712"/>
            <a:ext cx="2448272" cy="584775"/>
          </a:xfrm>
          <a:prstGeom prst="rect">
            <a:avLst/>
          </a:prstGeom>
          <a:noFill/>
        </p:spPr>
        <p:txBody>
          <a:bodyPr wrap="square" rtlCol="0">
            <a:spAutoFit/>
          </a:bodyPr>
          <a:lstStyle/>
          <a:p>
            <a:pPr algn="ctr"/>
            <a:r>
              <a:rPr lang="en-AU" sz="3200"/>
              <a:t>looks like</a:t>
            </a:r>
          </a:p>
        </p:txBody>
      </p:sp>
      <p:sp>
        <p:nvSpPr>
          <p:cNvPr id="12" name="TextBox 11"/>
          <p:cNvSpPr txBox="1"/>
          <p:nvPr/>
        </p:nvSpPr>
        <p:spPr>
          <a:xfrm>
            <a:off x="1403648" y="3573016"/>
            <a:ext cx="2448272" cy="584775"/>
          </a:xfrm>
          <a:prstGeom prst="rect">
            <a:avLst/>
          </a:prstGeom>
          <a:noFill/>
        </p:spPr>
        <p:txBody>
          <a:bodyPr wrap="square" rtlCol="0">
            <a:spAutoFit/>
          </a:bodyPr>
          <a:lstStyle/>
          <a:p>
            <a:pPr algn="ctr"/>
            <a:r>
              <a:rPr lang="en-AU" sz="3200"/>
              <a:t>sounds like</a:t>
            </a:r>
          </a:p>
        </p:txBody>
      </p:sp>
      <p:sp>
        <p:nvSpPr>
          <p:cNvPr id="13" name="TextBox 12"/>
          <p:cNvSpPr txBox="1"/>
          <p:nvPr/>
        </p:nvSpPr>
        <p:spPr>
          <a:xfrm>
            <a:off x="5796136" y="3717032"/>
            <a:ext cx="2448272" cy="584775"/>
          </a:xfrm>
          <a:prstGeom prst="rect">
            <a:avLst/>
          </a:prstGeom>
          <a:noFill/>
        </p:spPr>
        <p:txBody>
          <a:bodyPr wrap="square" rtlCol="0">
            <a:spAutoFit/>
          </a:bodyPr>
          <a:lstStyle/>
          <a:p>
            <a:pPr algn="ctr"/>
            <a:r>
              <a:rPr lang="en-AU" sz="3200"/>
              <a:t>feels like</a:t>
            </a:r>
          </a:p>
        </p:txBody>
      </p:sp>
    </p:spTree>
    <p:extLst>
      <p:ext uri="{BB962C8B-B14F-4D97-AF65-F5344CB8AC3E}">
        <p14:creationId xmlns:p14="http://schemas.microsoft.com/office/powerpoint/2010/main" val="29602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43708" y="836712"/>
            <a:ext cx="5256584" cy="5184576"/>
            <a:chOff x="1475656" y="1196752"/>
            <a:chExt cx="5256584" cy="5184576"/>
          </a:xfrm>
        </p:grpSpPr>
        <p:cxnSp>
          <p:nvCxnSpPr>
            <p:cNvPr id="4" name="Straight Connector 3"/>
            <p:cNvCxnSpPr/>
            <p:nvPr/>
          </p:nvCxnSpPr>
          <p:spPr>
            <a:xfrm>
              <a:off x="1475656" y="1196752"/>
              <a:ext cx="2736304" cy="2376264"/>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V="1">
              <a:off x="4211960" y="1196752"/>
              <a:ext cx="2520280" cy="237626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211960" y="3573016"/>
              <a:ext cx="0" cy="2808312"/>
            </a:xfrm>
            <a:prstGeom prst="line">
              <a:avLst/>
            </a:prstGeom>
          </p:spPr>
          <p:style>
            <a:lnRef idx="3">
              <a:schemeClr val="dk1"/>
            </a:lnRef>
            <a:fillRef idx="0">
              <a:schemeClr val="dk1"/>
            </a:fillRef>
            <a:effectRef idx="2">
              <a:schemeClr val="dk1"/>
            </a:effectRef>
            <a:fontRef idx="minor">
              <a:schemeClr val="tx1"/>
            </a:fontRef>
          </p:style>
        </p:cxnSp>
      </p:grpSp>
      <p:sp>
        <p:nvSpPr>
          <p:cNvPr id="11" name="TextBox 10"/>
          <p:cNvSpPr txBox="1"/>
          <p:nvPr/>
        </p:nvSpPr>
        <p:spPr>
          <a:xfrm>
            <a:off x="3347864" y="836712"/>
            <a:ext cx="2448272" cy="584775"/>
          </a:xfrm>
          <a:prstGeom prst="rect">
            <a:avLst/>
          </a:prstGeom>
          <a:noFill/>
        </p:spPr>
        <p:txBody>
          <a:bodyPr wrap="square" rtlCol="0">
            <a:spAutoFit/>
          </a:bodyPr>
          <a:lstStyle/>
          <a:p>
            <a:pPr algn="ctr"/>
            <a:r>
              <a:rPr lang="en-AU" sz="3200"/>
              <a:t>looks like</a:t>
            </a:r>
          </a:p>
        </p:txBody>
      </p:sp>
      <p:sp>
        <p:nvSpPr>
          <p:cNvPr id="12" name="TextBox 11"/>
          <p:cNvSpPr txBox="1"/>
          <p:nvPr/>
        </p:nvSpPr>
        <p:spPr>
          <a:xfrm>
            <a:off x="1403648" y="3573016"/>
            <a:ext cx="2448272" cy="584775"/>
          </a:xfrm>
          <a:prstGeom prst="rect">
            <a:avLst/>
          </a:prstGeom>
          <a:noFill/>
        </p:spPr>
        <p:txBody>
          <a:bodyPr wrap="square" rtlCol="0">
            <a:spAutoFit/>
          </a:bodyPr>
          <a:lstStyle/>
          <a:p>
            <a:pPr algn="ctr"/>
            <a:r>
              <a:rPr lang="en-AU" sz="3200"/>
              <a:t>sounds like</a:t>
            </a:r>
          </a:p>
        </p:txBody>
      </p:sp>
      <p:sp>
        <p:nvSpPr>
          <p:cNvPr id="13" name="TextBox 12"/>
          <p:cNvSpPr txBox="1"/>
          <p:nvPr/>
        </p:nvSpPr>
        <p:spPr>
          <a:xfrm>
            <a:off x="5796136" y="3717032"/>
            <a:ext cx="2448272" cy="584775"/>
          </a:xfrm>
          <a:prstGeom prst="rect">
            <a:avLst/>
          </a:prstGeom>
          <a:noFill/>
        </p:spPr>
        <p:txBody>
          <a:bodyPr wrap="square" rtlCol="0">
            <a:spAutoFit/>
          </a:bodyPr>
          <a:lstStyle/>
          <a:p>
            <a:pPr algn="ctr"/>
            <a:r>
              <a:rPr lang="en-AU" sz="3200"/>
              <a:t>feels like</a:t>
            </a:r>
          </a:p>
        </p:txBody>
      </p:sp>
      <p:sp>
        <p:nvSpPr>
          <p:cNvPr id="2" name="TextBox 1">
            <a:extLst>
              <a:ext uri="{FF2B5EF4-FFF2-40B4-BE49-F238E27FC236}">
                <a16:creationId xmlns:a16="http://schemas.microsoft.com/office/drawing/2014/main" id="{E0810F8D-5570-43FC-B9D9-369700A0ED9D}"/>
              </a:ext>
            </a:extLst>
          </p:cNvPr>
          <p:cNvSpPr txBox="1"/>
          <p:nvPr/>
        </p:nvSpPr>
        <p:spPr>
          <a:xfrm>
            <a:off x="612475" y="253042"/>
            <a:ext cx="76315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t>The World of Paul</a:t>
            </a:r>
            <a:endParaRPr lang="en-US" sz="3200">
              <a:cs typeface="Calibri"/>
            </a:endParaRPr>
          </a:p>
        </p:txBody>
      </p:sp>
    </p:spTree>
    <p:extLst>
      <p:ext uri="{BB962C8B-B14F-4D97-AF65-F5344CB8AC3E}">
        <p14:creationId xmlns:p14="http://schemas.microsoft.com/office/powerpoint/2010/main" val="224852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225426"/>
            <a:ext cx="7886700" cy="1325563"/>
          </a:xfrm>
        </p:spPr>
        <p:txBody>
          <a:bodyPr>
            <a:normAutofit fontScale="90000"/>
          </a:bodyPr>
          <a:lstStyle/>
          <a:p>
            <a:r>
              <a:rPr lang="en-AU" b="1">
                <a:solidFill>
                  <a:srgbClr val="0070C0"/>
                </a:solidFill>
                <a:latin typeface="+mn-lt"/>
              </a:rPr>
              <a:t>Introducing the Learning Focus</a:t>
            </a:r>
            <a:br>
              <a:rPr lang="en-AU"/>
            </a:br>
            <a:br>
              <a:rPr lang="en-AU"/>
            </a:br>
            <a:endParaRPr lang="en-AU"/>
          </a:p>
        </p:txBody>
      </p:sp>
      <p:sp>
        <p:nvSpPr>
          <p:cNvPr id="4" name="TextBox 3"/>
          <p:cNvSpPr txBox="1"/>
          <p:nvPr/>
        </p:nvSpPr>
        <p:spPr>
          <a:xfrm>
            <a:off x="1054100" y="6334780"/>
            <a:ext cx="7988300" cy="523220"/>
          </a:xfrm>
          <a:prstGeom prst="rect">
            <a:avLst/>
          </a:prstGeom>
          <a:noFill/>
        </p:spPr>
        <p:txBody>
          <a:bodyPr wrap="square" rtlCol="0">
            <a:spAutoFit/>
          </a:bodyPr>
          <a:lstStyle/>
          <a:p>
            <a:pPr algn="r"/>
            <a:r>
              <a:rPr lang="en-AU" sz="2800" b="1">
                <a:solidFill>
                  <a:srgbClr val="0070C0"/>
                </a:solidFill>
              </a:rPr>
              <a:t>Skill 2: Stimulate interest when introducing a topic</a:t>
            </a:r>
          </a:p>
        </p:txBody>
      </p:sp>
    </p:spTree>
    <p:extLst>
      <p:ext uri="{BB962C8B-B14F-4D97-AF65-F5344CB8AC3E}">
        <p14:creationId xmlns:p14="http://schemas.microsoft.com/office/powerpoint/2010/main" val="105826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84C793-7499-421A-9507-A9E5912AAED3}"/>
              </a:ext>
            </a:extLst>
          </p:cNvPr>
          <p:cNvSpPr/>
          <p:nvPr/>
        </p:nvSpPr>
        <p:spPr>
          <a:xfrm>
            <a:off x="2286000" y="3105835"/>
            <a:ext cx="4572000" cy="646331"/>
          </a:xfrm>
          <a:prstGeom prst="rect">
            <a:avLst/>
          </a:prstGeom>
        </p:spPr>
        <p:txBody>
          <a:bodyPr>
            <a:spAutoFit/>
          </a:bodyPr>
          <a:lstStyle/>
          <a:p>
            <a:r>
              <a:rPr lang="en-AU" dirty="0"/>
              <a:t>https://www.youtube.com/watch?v=42nMkSNmCzM&amp;ytbChannel=null</a:t>
            </a:r>
          </a:p>
        </p:txBody>
      </p:sp>
      <p:sp>
        <p:nvSpPr>
          <p:cNvPr id="4" name="Rectangle 3">
            <a:extLst>
              <a:ext uri="{FF2B5EF4-FFF2-40B4-BE49-F238E27FC236}">
                <a16:creationId xmlns:a16="http://schemas.microsoft.com/office/drawing/2014/main" id="{B45A1BBB-ADA0-43E6-9C49-EEDE50653F34}"/>
              </a:ext>
            </a:extLst>
          </p:cNvPr>
          <p:cNvSpPr/>
          <p:nvPr/>
        </p:nvSpPr>
        <p:spPr>
          <a:xfrm>
            <a:off x="1944030" y="4288677"/>
            <a:ext cx="4572000" cy="1477328"/>
          </a:xfrm>
          <a:prstGeom prst="rect">
            <a:avLst/>
          </a:prstGeom>
        </p:spPr>
        <p:txBody>
          <a:bodyPr>
            <a:spAutoFit/>
          </a:bodyPr>
          <a:lstStyle/>
          <a:p>
            <a:r>
              <a:rPr lang="en-AU" dirty="0"/>
              <a:t>Example of a clip to use to create interest in a subject area – This clip from On The Waterfront (1954) might be used in week one of Homiletics? Being the Church? Jesus the Christ? </a:t>
            </a:r>
          </a:p>
        </p:txBody>
      </p:sp>
    </p:spTree>
    <p:extLst>
      <p:ext uri="{BB962C8B-B14F-4D97-AF65-F5344CB8AC3E}">
        <p14:creationId xmlns:p14="http://schemas.microsoft.com/office/powerpoint/2010/main" val="264199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baby posing for the camera&#10;&#10;Description automatically generated">
            <a:extLst>
              <a:ext uri="{FF2B5EF4-FFF2-40B4-BE49-F238E27FC236}">
                <a16:creationId xmlns:a16="http://schemas.microsoft.com/office/drawing/2014/main" id="{7A74073B-3DB9-437E-8BAD-378560C55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Title 3">
            <a:extLst>
              <a:ext uri="{FF2B5EF4-FFF2-40B4-BE49-F238E27FC236}">
                <a16:creationId xmlns:a16="http://schemas.microsoft.com/office/drawing/2014/main" id="{7F05B6FA-20E7-457C-9EDF-91E4EC40357D}"/>
              </a:ext>
            </a:extLst>
          </p:cNvPr>
          <p:cNvSpPr>
            <a:spLocks noGrp="1"/>
          </p:cNvSpPr>
          <p:nvPr>
            <p:ph type="ctrTitle"/>
          </p:nvPr>
        </p:nvSpPr>
        <p:spPr>
          <a:xfrm>
            <a:off x="5203766" y="4264573"/>
            <a:ext cx="3553691" cy="1255078"/>
          </a:xfrm>
        </p:spPr>
        <p:txBody>
          <a:bodyPr>
            <a:normAutofit fontScale="90000"/>
          </a:bodyPr>
          <a:lstStyle/>
          <a:p>
            <a:pPr algn="r"/>
            <a:r>
              <a:rPr lang="en-AU">
                <a:latin typeface="Futura" panose="020B2102020204020303" pitchFamily="34" charset="0"/>
              </a:rPr>
              <a:t>Knowledge</a:t>
            </a:r>
            <a:br>
              <a:rPr lang="en-AU">
                <a:latin typeface="Futura" panose="020B2102020204020303" pitchFamily="34" charset="0"/>
              </a:rPr>
            </a:br>
            <a:br>
              <a:rPr lang="en-AU">
                <a:latin typeface="Futura" panose="020B2102020204020303" pitchFamily="34" charset="0"/>
              </a:rPr>
            </a:br>
            <a:endParaRPr lang="en-AU">
              <a:latin typeface="Futura" panose="020B2102020204020303" pitchFamily="34" charset="0"/>
            </a:endParaRPr>
          </a:p>
        </p:txBody>
      </p:sp>
      <p:sp>
        <p:nvSpPr>
          <p:cNvPr id="7" name="Rectangle 6">
            <a:extLst>
              <a:ext uri="{FF2B5EF4-FFF2-40B4-BE49-F238E27FC236}">
                <a16:creationId xmlns:a16="http://schemas.microsoft.com/office/drawing/2014/main" id="{6BB2F5C2-DD97-44CD-9EF7-4DF3F20A49BB}"/>
              </a:ext>
            </a:extLst>
          </p:cNvPr>
          <p:cNvSpPr/>
          <p:nvPr/>
        </p:nvSpPr>
        <p:spPr>
          <a:xfrm>
            <a:off x="6093229" y="4606111"/>
            <a:ext cx="4572000" cy="1200329"/>
          </a:xfrm>
          <a:prstGeom prst="rect">
            <a:avLst/>
          </a:prstGeom>
        </p:spPr>
        <p:txBody>
          <a:bodyPr>
            <a:spAutoFit/>
          </a:bodyPr>
          <a:lstStyle/>
          <a:p>
            <a:r>
              <a:rPr lang="en-AU" sz="5400">
                <a:latin typeface="Futura" panose="020B2102020204020303" pitchFamily="34" charset="0"/>
                <a:ea typeface="+mj-ea"/>
                <a:cs typeface="+mj-cs"/>
              </a:rPr>
              <a:t>Learning</a:t>
            </a:r>
            <a:br>
              <a:rPr lang="en-AU"/>
            </a:br>
            <a:endParaRPr lang="en-AU"/>
          </a:p>
        </p:txBody>
      </p:sp>
    </p:spTree>
    <p:extLst>
      <p:ext uri="{BB962C8B-B14F-4D97-AF65-F5344CB8AC3E}">
        <p14:creationId xmlns:p14="http://schemas.microsoft.com/office/powerpoint/2010/main" val="23361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59C65D10-D50E-423E-81E9-EDE5530EC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51" y="0"/>
            <a:ext cx="8702097" cy="6858000"/>
          </a:xfrm>
          <a:prstGeom prst="rect">
            <a:avLst/>
          </a:prstGeom>
        </p:spPr>
      </p:pic>
    </p:spTree>
    <p:extLst>
      <p:ext uri="{BB962C8B-B14F-4D97-AF65-F5344CB8AC3E}">
        <p14:creationId xmlns:p14="http://schemas.microsoft.com/office/powerpoint/2010/main" val="2989170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ngel Painting - The Annunciation by Philippe de Champaigne">
            <a:extLst>
              <a:ext uri="{FF2B5EF4-FFF2-40B4-BE49-F238E27FC236}">
                <a16:creationId xmlns:a16="http://schemas.microsoft.com/office/drawing/2014/main" id="{52635FCA-C200-40E3-9DF5-A5EFB76208DC}"/>
              </a:ext>
            </a:extLst>
          </p:cNvPr>
          <p:cNvSpPr>
            <a:spLocks noChangeAspect="1" noChangeArrowheads="1"/>
          </p:cNvSpPr>
          <p:nvPr/>
        </p:nvSpPr>
        <p:spPr bwMode="auto">
          <a:xfrm>
            <a:off x="3918155"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8" name="Picture 4" descr="Angel Painting - The Annunciation by Philippe de Champaigne">
            <a:extLst>
              <a:ext uri="{FF2B5EF4-FFF2-40B4-BE49-F238E27FC236}">
                <a16:creationId xmlns:a16="http://schemas.microsoft.com/office/drawing/2014/main" id="{46104F16-CF77-4C6D-AA22-3303241C7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80" y="0"/>
            <a:ext cx="6989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1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AD48C-5613-44EC-9003-6F33F6761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 y="0"/>
            <a:ext cx="9137914" cy="4563122"/>
          </a:xfrm>
          <a:prstGeom prst="rect">
            <a:avLst/>
          </a:prstGeom>
        </p:spPr>
      </p:pic>
      <p:sp>
        <p:nvSpPr>
          <p:cNvPr id="4" name="TextBox 3">
            <a:extLst>
              <a:ext uri="{FF2B5EF4-FFF2-40B4-BE49-F238E27FC236}">
                <a16:creationId xmlns:a16="http://schemas.microsoft.com/office/drawing/2014/main" id="{5FF2FFD9-A1A2-4554-8174-1F534EC506E9}"/>
              </a:ext>
            </a:extLst>
          </p:cNvPr>
          <p:cNvSpPr txBox="1"/>
          <p:nvPr/>
        </p:nvSpPr>
        <p:spPr>
          <a:xfrm>
            <a:off x="3693111" y="5144610"/>
            <a:ext cx="7004482" cy="1015663"/>
          </a:xfrm>
          <a:prstGeom prst="rect">
            <a:avLst/>
          </a:prstGeom>
          <a:noFill/>
        </p:spPr>
        <p:txBody>
          <a:bodyPr wrap="square" rtlCol="0">
            <a:spAutoFit/>
          </a:bodyPr>
          <a:lstStyle/>
          <a:p>
            <a:r>
              <a:rPr lang="en-US" sz="6000"/>
              <a:t>Picture Stimulus</a:t>
            </a:r>
            <a:endParaRPr lang="en-US" sz="6000" kern="1200">
              <a:solidFill>
                <a:schemeClr val="tx1"/>
              </a:solidFill>
              <a:latin typeface="+mn-lt"/>
              <a:ea typeface="+mn-ea"/>
              <a:cs typeface="+mn-cs"/>
            </a:endParaRPr>
          </a:p>
        </p:txBody>
      </p:sp>
    </p:spTree>
    <p:extLst>
      <p:ext uri="{BB962C8B-B14F-4D97-AF65-F5344CB8AC3E}">
        <p14:creationId xmlns:p14="http://schemas.microsoft.com/office/powerpoint/2010/main" val="24135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225426"/>
            <a:ext cx="7886700" cy="1325563"/>
          </a:xfrm>
        </p:spPr>
        <p:txBody>
          <a:bodyPr>
            <a:normAutofit fontScale="90000"/>
          </a:bodyPr>
          <a:lstStyle/>
          <a:p>
            <a:r>
              <a:rPr lang="en-AU" b="1">
                <a:solidFill>
                  <a:srgbClr val="0070C0"/>
                </a:solidFill>
                <a:latin typeface="+mn-lt"/>
              </a:rPr>
              <a:t>Methods for Collaborative Learning</a:t>
            </a:r>
            <a:br>
              <a:rPr lang="en-AU"/>
            </a:br>
            <a:br>
              <a:rPr lang="en-AU"/>
            </a:br>
            <a:endParaRPr lang="en-AU"/>
          </a:p>
        </p:txBody>
      </p:sp>
      <p:sp>
        <p:nvSpPr>
          <p:cNvPr id="4" name="TextBox 3"/>
          <p:cNvSpPr txBox="1"/>
          <p:nvPr/>
        </p:nvSpPr>
        <p:spPr>
          <a:xfrm>
            <a:off x="1054100" y="6334780"/>
            <a:ext cx="7988300" cy="523220"/>
          </a:xfrm>
          <a:prstGeom prst="rect">
            <a:avLst/>
          </a:prstGeom>
          <a:noFill/>
        </p:spPr>
        <p:txBody>
          <a:bodyPr wrap="square" rtlCol="0">
            <a:spAutoFit/>
          </a:bodyPr>
          <a:lstStyle/>
          <a:p>
            <a:pPr algn="r"/>
            <a:r>
              <a:rPr lang="en-AU" sz="2800" b="1">
                <a:solidFill>
                  <a:srgbClr val="0070C0"/>
                </a:solidFill>
              </a:rPr>
              <a:t>Skill 3: Helping learners share their thoughts </a:t>
            </a:r>
          </a:p>
        </p:txBody>
      </p:sp>
    </p:spTree>
    <p:extLst>
      <p:ext uri="{BB962C8B-B14F-4D97-AF65-F5344CB8AC3E}">
        <p14:creationId xmlns:p14="http://schemas.microsoft.com/office/powerpoint/2010/main" val="353465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01600" y="139700"/>
            <a:ext cx="6032500" cy="830997"/>
          </a:xfrm>
          <a:prstGeom prst="rect">
            <a:avLst/>
          </a:prstGeom>
          <a:noFill/>
        </p:spPr>
        <p:txBody>
          <a:bodyPr wrap="square" rtlCol="0">
            <a:spAutoFit/>
          </a:bodyPr>
          <a:lstStyle/>
          <a:p>
            <a:r>
              <a:rPr lang="en-AU" sz="4800"/>
              <a:t>Think Pair Share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1303867"/>
            <a:ext cx="8331200" cy="5554133"/>
          </a:xfrm>
          <a:prstGeom prst="rect">
            <a:avLst/>
          </a:prstGeom>
        </p:spPr>
      </p:pic>
    </p:spTree>
    <p:extLst>
      <p:ext uri="{BB962C8B-B14F-4D97-AF65-F5344CB8AC3E}">
        <p14:creationId xmlns:p14="http://schemas.microsoft.com/office/powerpoint/2010/main" val="308647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a:extLst>
              <a:ext uri="{FF2B5EF4-FFF2-40B4-BE49-F238E27FC236}">
                <a16:creationId xmlns:a16="http://schemas.microsoft.com/office/drawing/2014/main" id="{10EF7800-516A-4913-8E33-FB48BFDCA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 y="712922"/>
            <a:ext cx="9096831" cy="6145078"/>
          </a:xfrm>
          <a:prstGeom prst="rect">
            <a:avLst/>
          </a:prstGeom>
        </p:spPr>
      </p:pic>
      <p:sp>
        <p:nvSpPr>
          <p:cNvPr id="2" name="Title 1">
            <a:extLst>
              <a:ext uri="{FF2B5EF4-FFF2-40B4-BE49-F238E27FC236}">
                <a16:creationId xmlns:a16="http://schemas.microsoft.com/office/drawing/2014/main" id="{440E4B75-8A4E-465E-83B4-1F6BFC4024CD}"/>
              </a:ext>
            </a:extLst>
          </p:cNvPr>
          <p:cNvSpPr>
            <a:spLocks noGrp="1"/>
          </p:cNvSpPr>
          <p:nvPr>
            <p:ph type="title"/>
          </p:nvPr>
        </p:nvSpPr>
        <p:spPr>
          <a:xfrm>
            <a:off x="1070353" y="1465506"/>
            <a:ext cx="3323416" cy="1325563"/>
          </a:xfrm>
        </p:spPr>
        <p:txBody>
          <a:bodyPr/>
          <a:lstStyle/>
          <a:p>
            <a:r>
              <a:rPr lang="en-US"/>
              <a:t>Use silence </a:t>
            </a:r>
            <a:br>
              <a:rPr lang="en-US"/>
            </a:br>
            <a:r>
              <a:rPr lang="en-US"/>
              <a:t>with purpose</a:t>
            </a:r>
            <a:endParaRPr lang="en-AU"/>
          </a:p>
        </p:txBody>
      </p:sp>
    </p:spTree>
    <p:extLst>
      <p:ext uri="{BB962C8B-B14F-4D97-AF65-F5344CB8AC3E}">
        <p14:creationId xmlns:p14="http://schemas.microsoft.com/office/powerpoint/2010/main" val="428955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4769126" cy="3296995"/>
          </a:xfrm>
          <a:prstGeom prst="rect">
            <a:avLst/>
          </a:prstGeom>
        </p:spPr>
      </p:pic>
      <p:sp>
        <p:nvSpPr>
          <p:cNvPr id="2" name="Title 1"/>
          <p:cNvSpPr>
            <a:spLocks noGrp="1"/>
          </p:cNvSpPr>
          <p:nvPr>
            <p:ph type="title"/>
          </p:nvPr>
        </p:nvSpPr>
        <p:spPr>
          <a:xfrm>
            <a:off x="0" y="809626"/>
            <a:ext cx="7886700" cy="1325563"/>
          </a:xfrm>
        </p:spPr>
        <p:txBody>
          <a:bodyPr>
            <a:normAutofit fontScale="90000"/>
          </a:bodyPr>
          <a:lstStyle/>
          <a:p>
            <a:r>
              <a:rPr lang="en-AU" b="1">
                <a:solidFill>
                  <a:srgbClr val="0070C0"/>
                </a:solidFill>
              </a:rPr>
              <a:t>Methods for Collaborative Learning</a:t>
            </a:r>
            <a:br>
              <a:rPr lang="en-AU"/>
            </a:br>
            <a:br>
              <a:rPr lang="en-AU"/>
            </a:br>
            <a:br>
              <a:rPr lang="en-AU"/>
            </a:br>
            <a:br>
              <a:rPr lang="en-AU"/>
            </a:br>
            <a:endParaRPr lang="en-AU"/>
          </a:p>
        </p:txBody>
      </p:sp>
      <p:sp>
        <p:nvSpPr>
          <p:cNvPr id="4" name="TextBox 3"/>
          <p:cNvSpPr txBox="1"/>
          <p:nvPr/>
        </p:nvSpPr>
        <p:spPr>
          <a:xfrm>
            <a:off x="761940" y="4288221"/>
            <a:ext cx="7988300" cy="2246769"/>
          </a:xfrm>
          <a:prstGeom prst="rect">
            <a:avLst/>
          </a:prstGeom>
          <a:noFill/>
        </p:spPr>
        <p:txBody>
          <a:bodyPr wrap="square" rtlCol="0" anchor="t">
            <a:spAutoFit/>
          </a:bodyPr>
          <a:lstStyle/>
          <a:p>
            <a:pPr algn="r"/>
            <a:r>
              <a:rPr lang="en-AU" sz="2800" b="1">
                <a:solidFill>
                  <a:srgbClr val="0070C0"/>
                </a:solidFill>
              </a:rPr>
              <a:t>Skill 4: </a:t>
            </a:r>
          </a:p>
          <a:p>
            <a:pPr algn="r"/>
            <a:r>
              <a:rPr lang="en-AU" sz="2800" b="1">
                <a:solidFill>
                  <a:srgbClr val="0070C0"/>
                </a:solidFill>
              </a:rPr>
              <a:t>Creating the environment </a:t>
            </a:r>
          </a:p>
          <a:p>
            <a:pPr algn="r"/>
            <a:r>
              <a:rPr lang="en-AU" sz="2800" b="1">
                <a:solidFill>
                  <a:srgbClr val="0070C0"/>
                </a:solidFill>
              </a:rPr>
              <a:t>and </a:t>
            </a:r>
          </a:p>
          <a:p>
            <a:pPr algn="r"/>
            <a:r>
              <a:rPr lang="en-AU" sz="2800" b="1">
                <a:solidFill>
                  <a:srgbClr val="0070C0"/>
                </a:solidFill>
              </a:rPr>
              <a:t>providing activities </a:t>
            </a:r>
          </a:p>
          <a:p>
            <a:pPr algn="r"/>
            <a:r>
              <a:rPr lang="en-AU" sz="2800" b="1">
                <a:solidFill>
                  <a:srgbClr val="0070C0"/>
                </a:solidFill>
              </a:rPr>
              <a:t>that stimulate learning</a:t>
            </a:r>
          </a:p>
        </p:txBody>
      </p:sp>
    </p:spTree>
    <p:extLst>
      <p:ext uri="{BB962C8B-B14F-4D97-AF65-F5344CB8AC3E}">
        <p14:creationId xmlns:p14="http://schemas.microsoft.com/office/powerpoint/2010/main" val="4236823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ee and reflection">
            <a:extLst>
              <a:ext uri="{FF2B5EF4-FFF2-40B4-BE49-F238E27FC236}">
                <a16:creationId xmlns:a16="http://schemas.microsoft.com/office/drawing/2014/main" id="{6CAEABA4-109D-48E3-AF8A-AB9E66FB835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676625" y="13187"/>
            <a:ext cx="10286234" cy="6844813"/>
          </a:xfrm>
          <a:prstGeom prst="rect">
            <a:avLst/>
          </a:prstGeom>
        </p:spPr>
      </p:pic>
      <p:sp>
        <p:nvSpPr>
          <p:cNvPr id="4" name="TextBox 3">
            <a:extLst>
              <a:ext uri="{FF2B5EF4-FFF2-40B4-BE49-F238E27FC236}">
                <a16:creationId xmlns:a16="http://schemas.microsoft.com/office/drawing/2014/main" id="{67D9615A-80D2-496C-95B5-AF2D36AD30F7}"/>
              </a:ext>
            </a:extLst>
          </p:cNvPr>
          <p:cNvSpPr txBox="1"/>
          <p:nvPr/>
        </p:nvSpPr>
        <p:spPr>
          <a:xfrm>
            <a:off x="1274886" y="342900"/>
            <a:ext cx="8994530" cy="923330"/>
          </a:xfrm>
          <a:prstGeom prst="rect">
            <a:avLst/>
          </a:prstGeom>
          <a:noFill/>
        </p:spPr>
        <p:txBody>
          <a:bodyPr wrap="square" rtlCol="0">
            <a:spAutoFit/>
          </a:bodyPr>
          <a:lstStyle/>
          <a:p>
            <a:r>
              <a:rPr lang="en-AU" sz="5400">
                <a:solidFill>
                  <a:srgbClr val="FF0000"/>
                </a:solidFill>
              </a:rPr>
              <a:t>Stimulating environments</a:t>
            </a:r>
          </a:p>
        </p:txBody>
      </p:sp>
    </p:spTree>
    <p:extLst>
      <p:ext uri="{BB962C8B-B14F-4D97-AF65-F5344CB8AC3E}">
        <p14:creationId xmlns:p14="http://schemas.microsoft.com/office/powerpoint/2010/main" val="391791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ll&#10;&#10;Description automatically generated">
            <a:extLst>
              <a:ext uri="{FF2B5EF4-FFF2-40B4-BE49-F238E27FC236}">
                <a16:creationId xmlns:a16="http://schemas.microsoft.com/office/drawing/2014/main" id="{073BCBDE-D1B6-45FC-BB6A-8016F93570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0350772" cy="6858000"/>
          </a:xfrm>
        </p:spPr>
      </p:pic>
      <p:sp>
        <p:nvSpPr>
          <p:cNvPr id="7" name="Title 6">
            <a:extLst>
              <a:ext uri="{FF2B5EF4-FFF2-40B4-BE49-F238E27FC236}">
                <a16:creationId xmlns:a16="http://schemas.microsoft.com/office/drawing/2014/main" id="{A36D7922-FFEF-4EAA-86B0-B0D9B819CFAA}"/>
              </a:ext>
            </a:extLst>
          </p:cNvPr>
          <p:cNvSpPr>
            <a:spLocks noGrp="1"/>
          </p:cNvSpPr>
          <p:nvPr>
            <p:ph type="title"/>
          </p:nvPr>
        </p:nvSpPr>
        <p:spPr/>
        <p:txBody>
          <a:bodyPr>
            <a:normAutofit/>
          </a:bodyPr>
          <a:lstStyle/>
          <a:p>
            <a:r>
              <a:rPr lang="en-AU" sz="6600" b="1">
                <a:solidFill>
                  <a:srgbClr val="002060"/>
                </a:solidFill>
                <a:latin typeface="+mn-lt"/>
              </a:rPr>
              <a:t>Stimulating activities</a:t>
            </a:r>
          </a:p>
        </p:txBody>
      </p:sp>
    </p:spTree>
    <p:extLst>
      <p:ext uri="{BB962C8B-B14F-4D97-AF65-F5344CB8AC3E}">
        <p14:creationId xmlns:p14="http://schemas.microsoft.com/office/powerpoint/2010/main" val="1157330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8919-65D5-4979-993D-D513BC089F10}"/>
              </a:ext>
            </a:extLst>
          </p:cNvPr>
          <p:cNvSpPr>
            <a:spLocks noGrp="1"/>
          </p:cNvSpPr>
          <p:nvPr>
            <p:ph type="title"/>
          </p:nvPr>
        </p:nvSpPr>
        <p:spPr/>
        <p:txBody>
          <a:bodyPr/>
          <a:lstStyle/>
          <a:p>
            <a:r>
              <a:rPr lang="en-US"/>
              <a:t>  </a:t>
            </a:r>
            <a:endParaRPr lang="en-AU"/>
          </a:p>
        </p:txBody>
      </p:sp>
      <p:pic>
        <p:nvPicPr>
          <p:cNvPr id="9" name="Picture 8" descr="A close up of a sign&#10;&#10;Description automatically generated">
            <a:extLst>
              <a:ext uri="{FF2B5EF4-FFF2-40B4-BE49-F238E27FC236}">
                <a16:creationId xmlns:a16="http://schemas.microsoft.com/office/drawing/2014/main" id="{BD28CA29-6834-4091-8323-B681560F62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8450" y="0"/>
            <a:ext cx="5528603" cy="5355834"/>
          </a:xfrm>
          <a:prstGeom prst="rect">
            <a:avLst/>
          </a:prstGeom>
        </p:spPr>
      </p:pic>
      <p:sp>
        <p:nvSpPr>
          <p:cNvPr id="10" name="Content Placeholder 9">
            <a:extLst>
              <a:ext uri="{FF2B5EF4-FFF2-40B4-BE49-F238E27FC236}">
                <a16:creationId xmlns:a16="http://schemas.microsoft.com/office/drawing/2014/main" id="{4758E206-6767-4F8F-9E47-50C437EB7F3B}"/>
              </a:ext>
            </a:extLst>
          </p:cNvPr>
          <p:cNvSpPr>
            <a:spLocks noGrp="1"/>
          </p:cNvSpPr>
          <p:nvPr>
            <p:ph idx="1"/>
          </p:nvPr>
        </p:nvSpPr>
        <p:spPr>
          <a:xfrm>
            <a:off x="3615397" y="94111"/>
            <a:ext cx="5528603" cy="7066344"/>
          </a:xfrm>
        </p:spPr>
        <p:txBody>
          <a:bodyPr>
            <a:normAutofit/>
          </a:bodyPr>
          <a:lstStyle/>
          <a:p>
            <a:pPr marL="0" indent="0" algn="r">
              <a:buNone/>
            </a:pPr>
            <a:r>
              <a:rPr lang="en-AU" sz="8000"/>
              <a:t>Text</a:t>
            </a:r>
          </a:p>
          <a:p>
            <a:pPr marL="0" indent="0" algn="r">
              <a:buNone/>
            </a:pPr>
            <a:r>
              <a:rPr lang="en-AU" sz="8000"/>
              <a:t>+</a:t>
            </a:r>
          </a:p>
          <a:p>
            <a:pPr marL="0" indent="0" algn="r">
              <a:buNone/>
            </a:pPr>
            <a:r>
              <a:rPr lang="en-AU" sz="8000"/>
              <a:t>Aim</a:t>
            </a:r>
          </a:p>
          <a:p>
            <a:pPr marL="0" indent="0" algn="r">
              <a:buNone/>
            </a:pPr>
            <a:r>
              <a:rPr lang="en-AU" sz="8000"/>
              <a:t>= </a:t>
            </a:r>
          </a:p>
          <a:p>
            <a:pPr marL="0" indent="0" algn="r">
              <a:buNone/>
            </a:pPr>
            <a:r>
              <a:rPr lang="en-AU" sz="8000"/>
              <a:t>Opportunity</a:t>
            </a:r>
          </a:p>
        </p:txBody>
      </p:sp>
    </p:spTree>
    <p:extLst>
      <p:ext uri="{BB962C8B-B14F-4D97-AF65-F5344CB8AC3E}">
        <p14:creationId xmlns:p14="http://schemas.microsoft.com/office/powerpoint/2010/main" val="271395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233" y="177800"/>
            <a:ext cx="5164667" cy="707886"/>
          </a:xfrm>
          <a:prstGeom prst="rect">
            <a:avLst/>
          </a:prstGeom>
          <a:noFill/>
        </p:spPr>
        <p:txBody>
          <a:bodyPr wrap="square" rtlCol="0">
            <a:spAutoFit/>
          </a:bodyPr>
          <a:lstStyle/>
          <a:p>
            <a:r>
              <a:rPr lang="en-AU" sz="4000"/>
              <a:t>Traditional Classroom?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80776"/>
            <a:ext cx="8026400" cy="5338132"/>
          </a:xfrm>
          <a:prstGeom prst="rect">
            <a:avLst/>
          </a:prstGeom>
        </p:spPr>
      </p:pic>
      <p:sp>
        <p:nvSpPr>
          <p:cNvPr id="3" name="Rectangle 2"/>
          <p:cNvSpPr/>
          <p:nvPr/>
        </p:nvSpPr>
        <p:spPr>
          <a:xfrm>
            <a:off x="2942704" y="1694298"/>
            <a:ext cx="5458967" cy="2308324"/>
          </a:xfrm>
          <a:prstGeom prst="rect">
            <a:avLst/>
          </a:prstGeom>
          <a:solidFill>
            <a:srgbClr val="3A645D">
              <a:alpha val="73000"/>
            </a:srgbClr>
          </a:solidFill>
        </p:spPr>
        <p:txBody>
          <a:bodyPr wrap="square">
            <a:spAutoFit/>
          </a:bodyPr>
          <a:lstStyle/>
          <a:p>
            <a:pPr algn="r"/>
            <a:r>
              <a:rPr lang="en-AU">
                <a:solidFill>
                  <a:schemeClr val="bg1"/>
                </a:solidFill>
              </a:rPr>
              <a:t>Begins with parts of the whole–Emphasizes basic skills</a:t>
            </a:r>
          </a:p>
          <a:p>
            <a:pPr algn="r"/>
            <a:r>
              <a:rPr lang="en-AU">
                <a:solidFill>
                  <a:schemeClr val="bg1"/>
                </a:solidFill>
              </a:rPr>
              <a:t>Strict adherence to fixed curriculum</a:t>
            </a:r>
          </a:p>
          <a:p>
            <a:pPr algn="r"/>
            <a:r>
              <a:rPr lang="en-AU">
                <a:solidFill>
                  <a:schemeClr val="bg1"/>
                </a:solidFill>
              </a:rPr>
              <a:t>Textbooks and workbooks</a:t>
            </a:r>
          </a:p>
          <a:p>
            <a:pPr algn="r"/>
            <a:r>
              <a:rPr lang="en-AU">
                <a:solidFill>
                  <a:schemeClr val="bg1"/>
                </a:solidFill>
              </a:rPr>
              <a:t>Instructor gives/students receive</a:t>
            </a:r>
          </a:p>
          <a:p>
            <a:pPr algn="r"/>
            <a:r>
              <a:rPr lang="en-AU">
                <a:solidFill>
                  <a:schemeClr val="bg1"/>
                </a:solidFill>
              </a:rPr>
              <a:t>Instructor assumes directive, authoritative role</a:t>
            </a:r>
          </a:p>
          <a:p>
            <a:pPr algn="r"/>
            <a:r>
              <a:rPr lang="en-AU">
                <a:solidFill>
                  <a:schemeClr val="bg1"/>
                </a:solidFill>
              </a:rPr>
              <a:t>Assessment via testing / correct answers</a:t>
            </a:r>
          </a:p>
          <a:p>
            <a:pPr algn="r"/>
            <a:r>
              <a:rPr lang="en-AU">
                <a:solidFill>
                  <a:schemeClr val="bg1"/>
                </a:solidFill>
              </a:rPr>
              <a:t>Knowledge is inert</a:t>
            </a:r>
          </a:p>
          <a:p>
            <a:pPr algn="r"/>
            <a:r>
              <a:rPr lang="en-AU">
                <a:solidFill>
                  <a:schemeClr val="bg1"/>
                </a:solidFill>
              </a:rPr>
              <a:t>Students work individually</a:t>
            </a:r>
          </a:p>
        </p:txBody>
      </p:sp>
    </p:spTree>
    <p:extLst>
      <p:ext uri="{BB962C8B-B14F-4D97-AF65-F5344CB8AC3E}">
        <p14:creationId xmlns:p14="http://schemas.microsoft.com/office/powerpoint/2010/main" val="33108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A686-547F-43D8-B7BC-AE4A1AA82D18}"/>
              </a:ext>
            </a:extLst>
          </p:cNvPr>
          <p:cNvSpPr>
            <a:spLocks noGrp="1"/>
          </p:cNvSpPr>
          <p:nvPr>
            <p:ph type="title"/>
          </p:nvPr>
        </p:nvSpPr>
        <p:spPr/>
        <p:txBody>
          <a:bodyPr/>
          <a:lstStyle/>
          <a:p>
            <a:r>
              <a:rPr lang="en-AU"/>
              <a:t>RETICULAR ACTIVATION SYSTEM</a:t>
            </a:r>
          </a:p>
        </p:txBody>
      </p:sp>
      <p:pic>
        <p:nvPicPr>
          <p:cNvPr id="5" name="Content Placeholder 4" descr="A picture containing text&#10;&#10;Description automatically generated">
            <a:extLst>
              <a:ext uri="{FF2B5EF4-FFF2-40B4-BE49-F238E27FC236}">
                <a16:creationId xmlns:a16="http://schemas.microsoft.com/office/drawing/2014/main" id="{EBEE647C-9FD4-4318-BC1D-9F34B0AE3452}"/>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6623" y="1825625"/>
            <a:ext cx="5790753" cy="4351338"/>
          </a:xfrm>
        </p:spPr>
      </p:pic>
      <p:sp>
        <p:nvSpPr>
          <p:cNvPr id="6" name="TextBox 5">
            <a:extLst>
              <a:ext uri="{FF2B5EF4-FFF2-40B4-BE49-F238E27FC236}">
                <a16:creationId xmlns:a16="http://schemas.microsoft.com/office/drawing/2014/main" id="{7DC15B8A-378E-4AF4-99A1-5CA2335AE904}"/>
              </a:ext>
            </a:extLst>
          </p:cNvPr>
          <p:cNvSpPr txBox="1"/>
          <p:nvPr/>
        </p:nvSpPr>
        <p:spPr>
          <a:xfrm>
            <a:off x="1676623" y="6176963"/>
            <a:ext cx="5790753" cy="230832"/>
          </a:xfrm>
          <a:prstGeom prst="rect">
            <a:avLst/>
          </a:prstGeom>
          <a:noFill/>
        </p:spPr>
        <p:txBody>
          <a:bodyPr wrap="square" rtlCol="0">
            <a:spAutoFit/>
          </a:bodyPr>
          <a:lstStyle/>
          <a:p>
            <a:r>
              <a:rPr lang="en-AU" sz="900">
                <a:hlinkClick r:id="rId4" tooltip="http://commons.wikimedia.org/wiki/file:brain_latino.jpg"/>
              </a:rPr>
              <a:t>This Photo</a:t>
            </a:r>
            <a:r>
              <a:rPr lang="en-AU" sz="900"/>
              <a:t> by Unknown Author is licensed under </a:t>
            </a:r>
            <a:r>
              <a:rPr lang="en-AU" sz="900">
                <a:hlinkClick r:id="rId5" tooltip="https://creativecommons.org/licenses/by-sa/3.0/"/>
              </a:rPr>
              <a:t>CC BY-SA</a:t>
            </a:r>
            <a:endParaRPr lang="en-AU" sz="900"/>
          </a:p>
        </p:txBody>
      </p:sp>
    </p:spTree>
    <p:extLst>
      <p:ext uri="{BB962C8B-B14F-4D97-AF65-F5344CB8AC3E}">
        <p14:creationId xmlns:p14="http://schemas.microsoft.com/office/powerpoint/2010/main" val="4261518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643"/>
            <a:ext cx="9144000" cy="6426714"/>
          </a:xfrm>
          <a:prstGeom prst="rect">
            <a:avLst/>
          </a:prstGeom>
        </p:spPr>
      </p:pic>
    </p:spTree>
    <p:extLst>
      <p:ext uri="{BB962C8B-B14F-4D97-AF65-F5344CB8AC3E}">
        <p14:creationId xmlns:p14="http://schemas.microsoft.com/office/powerpoint/2010/main" val="322554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1231901"/>
            <a:ext cx="7886700" cy="368300"/>
          </a:xfrm>
        </p:spPr>
        <p:txBody>
          <a:bodyPr>
            <a:normAutofit fontScale="90000"/>
          </a:bodyPr>
          <a:lstStyle/>
          <a:p>
            <a:r>
              <a:rPr lang="en-AU" b="1">
                <a:solidFill>
                  <a:srgbClr val="0070C0"/>
                </a:solidFill>
              </a:rPr>
              <a:t>Methods for Collaborative Learning</a:t>
            </a:r>
            <a:br>
              <a:rPr lang="en-AU"/>
            </a:br>
            <a:br>
              <a:rPr lang="en-AU"/>
            </a:br>
            <a:br>
              <a:rPr lang="en-AU"/>
            </a:br>
            <a:br>
              <a:rPr lang="en-AU"/>
            </a:br>
            <a:endParaRPr lang="en-AU"/>
          </a:p>
        </p:txBody>
      </p:sp>
      <p:sp>
        <p:nvSpPr>
          <p:cNvPr id="4" name="TextBox 3"/>
          <p:cNvSpPr txBox="1"/>
          <p:nvPr/>
        </p:nvSpPr>
        <p:spPr>
          <a:xfrm>
            <a:off x="1003300" y="6334780"/>
            <a:ext cx="8039100" cy="523220"/>
          </a:xfrm>
          <a:prstGeom prst="rect">
            <a:avLst/>
          </a:prstGeom>
          <a:noFill/>
        </p:spPr>
        <p:txBody>
          <a:bodyPr wrap="square" rtlCol="0">
            <a:spAutoFit/>
          </a:bodyPr>
          <a:lstStyle/>
          <a:p>
            <a:pPr algn="r"/>
            <a:r>
              <a:rPr lang="en-AU" sz="2800" b="1">
                <a:solidFill>
                  <a:srgbClr val="0070C0"/>
                </a:solidFill>
              </a:rPr>
              <a:t>Skill 5: Helping learners identify their values</a:t>
            </a:r>
          </a:p>
        </p:txBody>
      </p:sp>
    </p:spTree>
    <p:extLst>
      <p:ext uri="{BB962C8B-B14F-4D97-AF65-F5344CB8AC3E}">
        <p14:creationId xmlns:p14="http://schemas.microsoft.com/office/powerpoint/2010/main" val="2346075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758826"/>
            <a:ext cx="7886700" cy="1325563"/>
          </a:xfrm>
        </p:spPr>
        <p:txBody>
          <a:bodyPr>
            <a:normAutofit fontScale="90000"/>
          </a:bodyPr>
          <a:lstStyle/>
          <a:p>
            <a:r>
              <a:rPr lang="en-AU" b="1">
                <a:solidFill>
                  <a:srgbClr val="0070C0"/>
                </a:solidFill>
              </a:rPr>
              <a:t>Methods for Collaborative Learning</a:t>
            </a:r>
            <a:br>
              <a:rPr lang="en-AU"/>
            </a:br>
            <a:br>
              <a:rPr lang="en-AU"/>
            </a:br>
            <a:br>
              <a:rPr lang="en-AU"/>
            </a:br>
            <a:br>
              <a:rPr lang="en-AU"/>
            </a:br>
            <a:endParaRPr lang="en-AU"/>
          </a:p>
        </p:txBody>
      </p:sp>
      <p:sp>
        <p:nvSpPr>
          <p:cNvPr id="4" name="TextBox 3"/>
          <p:cNvSpPr txBox="1"/>
          <p:nvPr/>
        </p:nvSpPr>
        <p:spPr>
          <a:xfrm>
            <a:off x="1054100" y="6334780"/>
            <a:ext cx="7988300" cy="523220"/>
          </a:xfrm>
          <a:prstGeom prst="rect">
            <a:avLst/>
          </a:prstGeom>
          <a:noFill/>
        </p:spPr>
        <p:txBody>
          <a:bodyPr wrap="square" rtlCol="0">
            <a:spAutoFit/>
          </a:bodyPr>
          <a:lstStyle/>
          <a:p>
            <a:pPr algn="r"/>
            <a:r>
              <a:rPr lang="en-AU" sz="2800" b="1">
                <a:solidFill>
                  <a:srgbClr val="0070C0"/>
                </a:solidFill>
              </a:rPr>
              <a:t>Skill 6: Providing activities for collaborative learning</a:t>
            </a:r>
          </a:p>
        </p:txBody>
      </p:sp>
    </p:spTree>
    <p:extLst>
      <p:ext uri="{BB962C8B-B14F-4D97-AF65-F5344CB8AC3E}">
        <p14:creationId xmlns:p14="http://schemas.microsoft.com/office/powerpoint/2010/main" val="327825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746126"/>
            <a:ext cx="7886700" cy="1325563"/>
          </a:xfrm>
        </p:spPr>
        <p:txBody>
          <a:bodyPr>
            <a:normAutofit fontScale="90000"/>
          </a:bodyPr>
          <a:lstStyle/>
          <a:p>
            <a:r>
              <a:rPr lang="en-AU" b="1">
                <a:solidFill>
                  <a:srgbClr val="0070C0"/>
                </a:solidFill>
              </a:rPr>
              <a:t>Communicating</a:t>
            </a:r>
            <a:br>
              <a:rPr lang="en-AU"/>
            </a:br>
            <a:br>
              <a:rPr lang="en-AU"/>
            </a:br>
            <a:br>
              <a:rPr lang="en-AU"/>
            </a:br>
            <a:br>
              <a:rPr lang="en-AU"/>
            </a:br>
            <a:endParaRPr lang="en-AU"/>
          </a:p>
        </p:txBody>
      </p:sp>
      <p:sp>
        <p:nvSpPr>
          <p:cNvPr id="4" name="TextBox 3"/>
          <p:cNvSpPr txBox="1"/>
          <p:nvPr/>
        </p:nvSpPr>
        <p:spPr>
          <a:xfrm>
            <a:off x="1054100" y="6334780"/>
            <a:ext cx="7988300" cy="523220"/>
          </a:xfrm>
          <a:prstGeom prst="rect">
            <a:avLst/>
          </a:prstGeom>
          <a:noFill/>
        </p:spPr>
        <p:txBody>
          <a:bodyPr wrap="square" rtlCol="0">
            <a:spAutoFit/>
          </a:bodyPr>
          <a:lstStyle/>
          <a:p>
            <a:pPr algn="r"/>
            <a:r>
              <a:rPr lang="en-AU" sz="2800" b="1">
                <a:solidFill>
                  <a:srgbClr val="0070C0"/>
                </a:solidFill>
              </a:rPr>
              <a:t>Skill 7: Communicating ideas and information clearly</a:t>
            </a:r>
          </a:p>
        </p:txBody>
      </p:sp>
    </p:spTree>
    <p:extLst>
      <p:ext uri="{BB962C8B-B14F-4D97-AF65-F5344CB8AC3E}">
        <p14:creationId xmlns:p14="http://schemas.microsoft.com/office/powerpoint/2010/main" val="1608407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225426"/>
            <a:ext cx="7886700" cy="1325563"/>
          </a:xfrm>
        </p:spPr>
        <p:txBody>
          <a:bodyPr>
            <a:normAutofit fontScale="90000"/>
          </a:bodyPr>
          <a:lstStyle/>
          <a:p>
            <a:r>
              <a:rPr lang="en-AU" b="1">
                <a:solidFill>
                  <a:srgbClr val="0070C0"/>
                </a:solidFill>
                <a:latin typeface="+mn-lt"/>
              </a:rPr>
              <a:t>Reflection of Learning</a:t>
            </a:r>
            <a:br>
              <a:rPr lang="en-AU"/>
            </a:br>
            <a:br>
              <a:rPr lang="en-AU"/>
            </a:br>
            <a:endParaRPr lang="en-AU"/>
          </a:p>
        </p:txBody>
      </p:sp>
      <p:sp>
        <p:nvSpPr>
          <p:cNvPr id="4" name="TextBox 3"/>
          <p:cNvSpPr txBox="1"/>
          <p:nvPr/>
        </p:nvSpPr>
        <p:spPr>
          <a:xfrm>
            <a:off x="0" y="6334780"/>
            <a:ext cx="9042400" cy="523220"/>
          </a:xfrm>
          <a:prstGeom prst="rect">
            <a:avLst/>
          </a:prstGeom>
          <a:noFill/>
        </p:spPr>
        <p:txBody>
          <a:bodyPr wrap="square" rtlCol="0">
            <a:spAutoFit/>
          </a:bodyPr>
          <a:lstStyle/>
          <a:p>
            <a:pPr algn="r"/>
            <a:r>
              <a:rPr lang="en-AU" sz="2800" b="1">
                <a:solidFill>
                  <a:srgbClr val="0070C0"/>
                </a:solidFill>
              </a:rPr>
              <a:t>Skill 8: Helping learners reflect on what they have learnt</a:t>
            </a:r>
          </a:p>
        </p:txBody>
      </p:sp>
    </p:spTree>
    <p:extLst>
      <p:ext uri="{BB962C8B-B14F-4D97-AF65-F5344CB8AC3E}">
        <p14:creationId xmlns:p14="http://schemas.microsoft.com/office/powerpoint/2010/main" val="423107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233" y="177800"/>
            <a:ext cx="5164667" cy="707886"/>
          </a:xfrm>
          <a:prstGeom prst="rect">
            <a:avLst/>
          </a:prstGeom>
          <a:noFill/>
        </p:spPr>
        <p:txBody>
          <a:bodyPr wrap="square" rtlCol="0">
            <a:spAutoFit/>
          </a:bodyPr>
          <a:lstStyle/>
          <a:p>
            <a:r>
              <a:rPr lang="en-AU" sz="4000"/>
              <a:t>Constructivist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 y="999965"/>
            <a:ext cx="8089900" cy="5391470"/>
          </a:xfrm>
          <a:prstGeom prst="rect">
            <a:avLst/>
          </a:prstGeom>
        </p:spPr>
      </p:pic>
    </p:spTree>
    <p:extLst>
      <p:ext uri="{BB962C8B-B14F-4D97-AF65-F5344CB8AC3E}">
        <p14:creationId xmlns:p14="http://schemas.microsoft.com/office/powerpoint/2010/main" val="8841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82063"/>
            <a:ext cx="8001000" cy="5328020"/>
          </a:xfrm>
          <a:prstGeom prst="rect">
            <a:avLst/>
          </a:prstGeom>
        </p:spPr>
      </p:pic>
      <p:sp>
        <p:nvSpPr>
          <p:cNvPr id="2" name="Rectangle 1"/>
          <p:cNvSpPr/>
          <p:nvPr/>
        </p:nvSpPr>
        <p:spPr>
          <a:xfrm>
            <a:off x="268942" y="885302"/>
            <a:ext cx="7494494" cy="2585323"/>
          </a:xfrm>
          <a:prstGeom prst="rect">
            <a:avLst/>
          </a:prstGeom>
          <a:solidFill>
            <a:srgbClr val="0147B4"/>
          </a:solidFill>
        </p:spPr>
        <p:txBody>
          <a:bodyPr wrap="square">
            <a:spAutoFit/>
          </a:bodyPr>
          <a:lstStyle/>
          <a:p>
            <a:r>
              <a:rPr lang="en-AU">
                <a:solidFill>
                  <a:schemeClr val="bg1"/>
                </a:solidFill>
              </a:rPr>
              <a:t>Begin with the whole – expanding to parts</a:t>
            </a:r>
          </a:p>
          <a:p>
            <a:r>
              <a:rPr lang="en-AU">
                <a:solidFill>
                  <a:schemeClr val="bg1"/>
                </a:solidFill>
              </a:rPr>
              <a:t>Pursuit of student questions / interests</a:t>
            </a:r>
          </a:p>
          <a:p>
            <a:r>
              <a:rPr lang="en-AU">
                <a:solidFill>
                  <a:schemeClr val="bg1"/>
                </a:solidFill>
              </a:rPr>
              <a:t>Primary Sources / manipulative materials</a:t>
            </a:r>
          </a:p>
          <a:p>
            <a:r>
              <a:rPr lang="en-AU">
                <a:solidFill>
                  <a:schemeClr val="bg1"/>
                </a:solidFill>
              </a:rPr>
              <a:t>Learning is interaction – building on what students already know</a:t>
            </a:r>
          </a:p>
          <a:p>
            <a:r>
              <a:rPr lang="en-AU">
                <a:solidFill>
                  <a:schemeClr val="bg1"/>
                </a:solidFill>
              </a:rPr>
              <a:t>Instructor interacts / negotiates with students</a:t>
            </a:r>
          </a:p>
          <a:p>
            <a:r>
              <a:rPr lang="en-AU">
                <a:solidFill>
                  <a:schemeClr val="bg1"/>
                </a:solidFill>
              </a:rPr>
              <a:t>Assessment via student works, observations, points of view, tests. Process is as important as product</a:t>
            </a:r>
          </a:p>
          <a:p>
            <a:r>
              <a:rPr lang="en-AU">
                <a:solidFill>
                  <a:schemeClr val="bg1"/>
                </a:solidFill>
              </a:rPr>
              <a:t>Knowledge is dynamic / change with experiences</a:t>
            </a:r>
          </a:p>
          <a:p>
            <a:r>
              <a:rPr lang="en-AU">
                <a:solidFill>
                  <a:schemeClr val="bg1"/>
                </a:solidFill>
              </a:rPr>
              <a:t>Students work in groups</a:t>
            </a:r>
          </a:p>
        </p:txBody>
      </p:sp>
      <p:sp>
        <p:nvSpPr>
          <p:cNvPr id="5" name="TextBox 4">
            <a:extLst>
              <a:ext uri="{FF2B5EF4-FFF2-40B4-BE49-F238E27FC236}">
                <a16:creationId xmlns:a16="http://schemas.microsoft.com/office/drawing/2014/main" id="{D1C3DA91-52FB-4E37-9637-E8055A5F9501}"/>
              </a:ext>
            </a:extLst>
          </p:cNvPr>
          <p:cNvSpPr txBox="1"/>
          <p:nvPr/>
        </p:nvSpPr>
        <p:spPr>
          <a:xfrm>
            <a:off x="268942" y="177416"/>
            <a:ext cx="6276558" cy="707886"/>
          </a:xfrm>
          <a:prstGeom prst="rect">
            <a:avLst/>
          </a:prstGeom>
          <a:solidFill>
            <a:schemeClr val="bg1"/>
          </a:solidFill>
        </p:spPr>
        <p:txBody>
          <a:bodyPr wrap="square" rtlCol="0">
            <a:spAutoFit/>
          </a:bodyPr>
          <a:lstStyle/>
          <a:p>
            <a:r>
              <a:rPr lang="en-AU" sz="4000"/>
              <a:t>A more modern classroom?</a:t>
            </a:r>
          </a:p>
        </p:txBody>
      </p:sp>
      <p:sp>
        <p:nvSpPr>
          <p:cNvPr id="4" name="TextBox 3"/>
          <p:cNvSpPr txBox="1"/>
          <p:nvPr/>
        </p:nvSpPr>
        <p:spPr>
          <a:xfrm>
            <a:off x="0" y="177416"/>
            <a:ext cx="8150087" cy="707886"/>
          </a:xfrm>
          <a:prstGeom prst="rect">
            <a:avLst/>
          </a:prstGeom>
          <a:solidFill>
            <a:schemeClr val="bg1"/>
          </a:solidFill>
        </p:spPr>
        <p:txBody>
          <a:bodyPr wrap="square" rtlCol="0">
            <a:spAutoFit/>
          </a:bodyPr>
          <a:lstStyle/>
          <a:p>
            <a:r>
              <a:rPr lang="en-AU" sz="4000"/>
              <a:t>Constructivist</a:t>
            </a:r>
          </a:p>
        </p:txBody>
      </p:sp>
    </p:spTree>
    <p:extLst>
      <p:ext uri="{BB962C8B-B14F-4D97-AF65-F5344CB8AC3E}">
        <p14:creationId xmlns:p14="http://schemas.microsoft.com/office/powerpoint/2010/main" val="36681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bg/>
                                          </p:spTgt>
                                        </p:tgtEl>
                                        <p:attrNameLst>
                                          <p:attrName>style.visibility</p:attrName>
                                        </p:attrNameLst>
                                      </p:cBhvr>
                                      <p:to>
                                        <p:strVal val="visible"/>
                                      </p:to>
                                    </p:set>
                                    <p:animEffect transition="in" filter="fade">
                                      <p:cBhvr>
                                        <p:cTn id="17" dur="500"/>
                                        <p:tgtEl>
                                          <p:spTgt spid="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6" end="6"/>
                                            </p:txEl>
                                          </p:spTgt>
                                        </p:tgtEl>
                                        <p:attrNameLst>
                                          <p:attrName>style.visibility</p:attrName>
                                        </p:attrNameLst>
                                      </p:cBhvr>
                                      <p:to>
                                        <p:strVal val="visible"/>
                                      </p:to>
                                    </p:set>
                                    <p:animEffect transition="in" filter="fade">
                                      <p:cBhvr>
                                        <p:cTn id="52" dur="500"/>
                                        <p:tgtEl>
                                          <p:spTgt spid="2">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fade">
                                      <p:cBhvr>
                                        <p:cTn id="5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9E8A-FBAE-47F4-B4CA-F4FDD2940BB1}"/>
              </a:ext>
            </a:extLst>
          </p:cNvPr>
          <p:cNvSpPr>
            <a:spLocks noGrp="1"/>
          </p:cNvSpPr>
          <p:nvPr>
            <p:ph type="title"/>
          </p:nvPr>
        </p:nvSpPr>
        <p:spPr/>
        <p:txBody>
          <a:bodyPr/>
          <a:lstStyle/>
          <a:p>
            <a:endParaRPr lang="en-AU"/>
          </a:p>
        </p:txBody>
      </p:sp>
      <p:sp>
        <p:nvSpPr>
          <p:cNvPr id="4" name="Content Placeholder 3">
            <a:extLst>
              <a:ext uri="{FF2B5EF4-FFF2-40B4-BE49-F238E27FC236}">
                <a16:creationId xmlns:a16="http://schemas.microsoft.com/office/drawing/2014/main" id="{BB41D25A-2B59-4CFD-930F-1CC020D9FA7D}"/>
              </a:ext>
            </a:extLst>
          </p:cNvPr>
          <p:cNvSpPr>
            <a:spLocks noGrp="1"/>
          </p:cNvSpPr>
          <p:nvPr>
            <p:ph idx="1"/>
          </p:nvPr>
        </p:nvSpPr>
        <p:spPr/>
        <p:txBody>
          <a:bodyPr/>
          <a:lstStyle/>
          <a:p>
            <a:endParaRPr lang="en-AU"/>
          </a:p>
        </p:txBody>
      </p:sp>
      <p:pic>
        <p:nvPicPr>
          <p:cNvPr id="6" name="Picture 5">
            <a:extLst>
              <a:ext uri="{FF2B5EF4-FFF2-40B4-BE49-F238E27FC236}">
                <a16:creationId xmlns:a16="http://schemas.microsoft.com/office/drawing/2014/main" id="{EA9E08BB-6BA7-4DA4-9B3A-4A2A18E153AB}"/>
              </a:ext>
            </a:extLst>
          </p:cNvPr>
          <p:cNvPicPr>
            <a:picLocks noChangeAspect="1"/>
          </p:cNvPicPr>
          <p:nvPr/>
        </p:nvPicPr>
        <p:blipFill rotWithShape="1">
          <a:blip r:embed="rId3"/>
          <a:srcRect l="46849" t="1" r="6689" b="1045"/>
          <a:stretch/>
        </p:blipFill>
        <p:spPr>
          <a:xfrm>
            <a:off x="3347864" y="0"/>
            <a:ext cx="4824536" cy="6850172"/>
          </a:xfrm>
          <a:prstGeom prst="rect">
            <a:avLst/>
          </a:prstGeom>
        </p:spPr>
      </p:pic>
    </p:spTree>
    <p:extLst>
      <p:ext uri="{BB962C8B-B14F-4D97-AF65-F5344CB8AC3E}">
        <p14:creationId xmlns:p14="http://schemas.microsoft.com/office/powerpoint/2010/main" val="326223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9E8A-FBAE-47F4-B4CA-F4FDD2940BB1}"/>
              </a:ext>
            </a:extLst>
          </p:cNvPr>
          <p:cNvSpPr>
            <a:spLocks noGrp="1"/>
          </p:cNvSpPr>
          <p:nvPr>
            <p:ph type="title"/>
          </p:nvPr>
        </p:nvSpPr>
        <p:spPr>
          <a:xfrm>
            <a:off x="1159430" y="108364"/>
            <a:ext cx="8229600" cy="1143000"/>
          </a:xfrm>
        </p:spPr>
        <p:txBody>
          <a:bodyPr/>
          <a:lstStyle/>
          <a:p>
            <a:endParaRPr lang="en-AU"/>
          </a:p>
        </p:txBody>
      </p:sp>
      <p:sp>
        <p:nvSpPr>
          <p:cNvPr id="4" name="Content Placeholder 3">
            <a:extLst>
              <a:ext uri="{FF2B5EF4-FFF2-40B4-BE49-F238E27FC236}">
                <a16:creationId xmlns:a16="http://schemas.microsoft.com/office/drawing/2014/main" id="{BB41D25A-2B59-4CFD-930F-1CC020D9FA7D}"/>
              </a:ext>
            </a:extLst>
          </p:cNvPr>
          <p:cNvSpPr>
            <a:spLocks noGrp="1"/>
          </p:cNvSpPr>
          <p:nvPr>
            <p:ph idx="1"/>
          </p:nvPr>
        </p:nvSpPr>
        <p:spPr>
          <a:xfrm>
            <a:off x="1159430" y="1433926"/>
            <a:ext cx="8229600" cy="4525963"/>
          </a:xfrm>
        </p:spPr>
        <p:txBody>
          <a:bodyPr/>
          <a:lstStyle/>
          <a:p>
            <a:endParaRPr lang="en-AU"/>
          </a:p>
        </p:txBody>
      </p:sp>
      <p:pic>
        <p:nvPicPr>
          <p:cNvPr id="6" name="Picture 5">
            <a:extLst>
              <a:ext uri="{FF2B5EF4-FFF2-40B4-BE49-F238E27FC236}">
                <a16:creationId xmlns:a16="http://schemas.microsoft.com/office/drawing/2014/main" id="{EA9E08BB-6BA7-4DA4-9B3A-4A2A18E153AB}"/>
              </a:ext>
            </a:extLst>
          </p:cNvPr>
          <p:cNvPicPr>
            <a:picLocks noChangeAspect="1"/>
          </p:cNvPicPr>
          <p:nvPr/>
        </p:nvPicPr>
        <p:blipFill rotWithShape="1">
          <a:blip r:embed="rId3"/>
          <a:srcRect l="46849" t="54622" r="6689" b="1045"/>
          <a:stretch/>
        </p:blipFill>
        <p:spPr>
          <a:xfrm>
            <a:off x="702231" y="1762507"/>
            <a:ext cx="7740352" cy="4923755"/>
          </a:xfrm>
          <a:prstGeom prst="rect">
            <a:avLst/>
          </a:prstGeom>
        </p:spPr>
      </p:pic>
      <p:pic>
        <p:nvPicPr>
          <p:cNvPr id="7" name="Picture 6">
            <a:extLst>
              <a:ext uri="{FF2B5EF4-FFF2-40B4-BE49-F238E27FC236}">
                <a16:creationId xmlns:a16="http://schemas.microsoft.com/office/drawing/2014/main" id="{32137E7A-DFA7-4AB1-BD07-508DFC3649D7}"/>
              </a:ext>
            </a:extLst>
          </p:cNvPr>
          <p:cNvPicPr>
            <a:picLocks noChangeAspect="1"/>
          </p:cNvPicPr>
          <p:nvPr/>
        </p:nvPicPr>
        <p:blipFill rotWithShape="1">
          <a:blip r:embed="rId3"/>
          <a:srcRect l="46849" r="6689" b="86477"/>
          <a:stretch/>
        </p:blipFill>
        <p:spPr>
          <a:xfrm>
            <a:off x="701824" y="260648"/>
            <a:ext cx="7740352" cy="1501859"/>
          </a:xfrm>
          <a:prstGeom prst="rect">
            <a:avLst/>
          </a:prstGeom>
        </p:spPr>
      </p:pic>
    </p:spTree>
    <p:extLst>
      <p:ext uri="{BB962C8B-B14F-4D97-AF65-F5344CB8AC3E}">
        <p14:creationId xmlns:p14="http://schemas.microsoft.com/office/powerpoint/2010/main" val="258011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F9E8A-FBAE-47F4-B4CA-F4FDD2940BB1}"/>
              </a:ext>
            </a:extLst>
          </p:cNvPr>
          <p:cNvSpPr>
            <a:spLocks noGrp="1"/>
          </p:cNvSpPr>
          <p:nvPr>
            <p:ph type="title"/>
          </p:nvPr>
        </p:nvSpPr>
        <p:spPr/>
        <p:txBody>
          <a:bodyPr/>
          <a:lstStyle/>
          <a:p>
            <a:endParaRPr lang="en-AU"/>
          </a:p>
        </p:txBody>
      </p:sp>
      <p:sp>
        <p:nvSpPr>
          <p:cNvPr id="4" name="Content Placeholder 3">
            <a:extLst>
              <a:ext uri="{FF2B5EF4-FFF2-40B4-BE49-F238E27FC236}">
                <a16:creationId xmlns:a16="http://schemas.microsoft.com/office/drawing/2014/main" id="{BB41D25A-2B59-4CFD-930F-1CC020D9FA7D}"/>
              </a:ext>
            </a:extLst>
          </p:cNvPr>
          <p:cNvSpPr>
            <a:spLocks noGrp="1"/>
          </p:cNvSpPr>
          <p:nvPr>
            <p:ph idx="1"/>
          </p:nvPr>
        </p:nvSpPr>
        <p:spPr/>
        <p:txBody>
          <a:bodyPr/>
          <a:lstStyle/>
          <a:p>
            <a:endParaRPr lang="en-AU"/>
          </a:p>
        </p:txBody>
      </p:sp>
      <p:pic>
        <p:nvPicPr>
          <p:cNvPr id="6" name="Picture 5">
            <a:extLst>
              <a:ext uri="{FF2B5EF4-FFF2-40B4-BE49-F238E27FC236}">
                <a16:creationId xmlns:a16="http://schemas.microsoft.com/office/drawing/2014/main" id="{EA9E08BB-6BA7-4DA4-9B3A-4A2A18E153AB}"/>
              </a:ext>
            </a:extLst>
          </p:cNvPr>
          <p:cNvPicPr>
            <a:picLocks noChangeAspect="1"/>
          </p:cNvPicPr>
          <p:nvPr/>
        </p:nvPicPr>
        <p:blipFill rotWithShape="1">
          <a:blip r:embed="rId3"/>
          <a:srcRect l="46849" t="1" r="6689" b="45265"/>
          <a:stretch/>
        </p:blipFill>
        <p:spPr>
          <a:xfrm>
            <a:off x="886435" y="257194"/>
            <a:ext cx="7800365" cy="6126163"/>
          </a:xfrm>
          <a:prstGeom prst="rect">
            <a:avLst/>
          </a:prstGeom>
        </p:spPr>
      </p:pic>
    </p:spTree>
    <p:extLst>
      <p:ext uri="{BB962C8B-B14F-4D97-AF65-F5344CB8AC3E}">
        <p14:creationId xmlns:p14="http://schemas.microsoft.com/office/powerpoint/2010/main" val="40007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914400" y="991226"/>
            <a:ext cx="7315200" cy="4875549"/>
          </a:xfrm>
          <a:prstGeom prst="rect">
            <a:avLst/>
          </a:prstGeom>
        </p:spPr>
      </p:pic>
      <p:sp>
        <p:nvSpPr>
          <p:cNvPr id="2" name="Title 1"/>
          <p:cNvSpPr>
            <a:spLocks noGrp="1"/>
          </p:cNvSpPr>
          <p:nvPr>
            <p:ph type="title"/>
          </p:nvPr>
        </p:nvSpPr>
        <p:spPr>
          <a:xfrm>
            <a:off x="0" y="225426"/>
            <a:ext cx="7886700" cy="1325563"/>
          </a:xfrm>
        </p:spPr>
        <p:txBody>
          <a:bodyPr>
            <a:normAutofit fontScale="90000"/>
          </a:bodyPr>
          <a:lstStyle/>
          <a:p>
            <a:r>
              <a:rPr lang="en-AU" b="1">
                <a:solidFill>
                  <a:srgbClr val="0070C0"/>
                </a:solidFill>
                <a:latin typeface="+mn-lt"/>
              </a:rPr>
              <a:t>Introducing the Learning Focus</a:t>
            </a:r>
            <a:br>
              <a:rPr lang="en-AU"/>
            </a:br>
            <a:br>
              <a:rPr lang="en-AU"/>
            </a:br>
            <a:endParaRPr lang="en-AU"/>
          </a:p>
        </p:txBody>
      </p:sp>
      <p:sp>
        <p:nvSpPr>
          <p:cNvPr id="4" name="TextBox 3"/>
          <p:cNvSpPr txBox="1"/>
          <p:nvPr/>
        </p:nvSpPr>
        <p:spPr>
          <a:xfrm>
            <a:off x="1054100" y="6334780"/>
            <a:ext cx="7988300" cy="523220"/>
          </a:xfrm>
          <a:prstGeom prst="rect">
            <a:avLst/>
          </a:prstGeom>
          <a:noFill/>
        </p:spPr>
        <p:txBody>
          <a:bodyPr wrap="square" rtlCol="0">
            <a:spAutoFit/>
          </a:bodyPr>
          <a:lstStyle/>
          <a:p>
            <a:pPr algn="r"/>
            <a:r>
              <a:rPr lang="en-AU" sz="2800" b="1">
                <a:solidFill>
                  <a:srgbClr val="0070C0"/>
                </a:solidFill>
              </a:rPr>
              <a:t>Skill 1: Identifying what the learner already knows</a:t>
            </a:r>
          </a:p>
        </p:txBody>
      </p:sp>
    </p:spTree>
    <p:extLst>
      <p:ext uri="{BB962C8B-B14F-4D97-AF65-F5344CB8AC3E}">
        <p14:creationId xmlns:p14="http://schemas.microsoft.com/office/powerpoint/2010/main" val="2415806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703E923739E84A897AF4809525386D" ma:contentTypeVersion="8" ma:contentTypeDescription="Create a new document." ma:contentTypeScope="" ma:versionID="78791e6c038a5be3c727c6f8a9b67f98">
  <xsd:schema xmlns:xsd="http://www.w3.org/2001/XMLSchema" xmlns:xs="http://www.w3.org/2001/XMLSchema" xmlns:p="http://schemas.microsoft.com/office/2006/metadata/properties" xmlns:ns2="4dfdaff3-586c-4c6d-8330-62b48ccfb690" targetNamespace="http://schemas.microsoft.com/office/2006/metadata/properties" ma:root="true" ma:fieldsID="aa17cd5a523c90531ffda63dbd24ddfc" ns2:_="">
    <xsd:import namespace="4dfdaff3-586c-4c6d-8330-62b48ccfb6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daff3-586c-4c6d-8330-62b48ccfb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71C491-E184-449F-9F75-F8BA54F87BA3}">
  <ds:schemaRefs>
    <ds:schemaRef ds:uri="4dfdaff3-586c-4c6d-8330-62b48ccfb6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32D195-EE51-4CC4-AD0E-2D1E30D6E5AF}">
  <ds:schemaRefs>
    <ds:schemaRef ds:uri="http://schemas.microsoft.com/sharepoint/v3/contenttype/forms"/>
  </ds:schemaRefs>
</ds:datastoreItem>
</file>

<file path=customXml/itemProps3.xml><?xml version="1.0" encoding="utf-8"?>
<ds:datastoreItem xmlns:ds="http://schemas.openxmlformats.org/officeDocument/2006/customXml" ds:itemID="{F645505C-2120-4038-8D26-4EDCCE687D42}">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purl.org/dc/terms/"/>
    <ds:schemaRef ds:uri="4dfdaff3-586c-4c6d-8330-62b48ccfb690"/>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1938</Words>
  <Application>Microsoft Office PowerPoint</Application>
  <PresentationFormat>On-screen Show (4:3)</PresentationFormat>
  <Paragraphs>345</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Futura</vt:lpstr>
      <vt:lpstr>Office Theme</vt:lpstr>
      <vt:lpstr>Engaging Adults in Tertiary Education</vt:lpstr>
      <vt:lpstr>Knowledge  </vt:lpstr>
      <vt:lpstr>PowerPoint Presentation</vt:lpstr>
      <vt:lpstr>PowerPoint Presentation</vt:lpstr>
      <vt:lpstr>PowerPoint Presentation</vt:lpstr>
      <vt:lpstr>PowerPoint Presentation</vt:lpstr>
      <vt:lpstr>PowerPoint Presentation</vt:lpstr>
      <vt:lpstr>PowerPoint Presentation</vt:lpstr>
      <vt:lpstr>Introducing the Learning Focus  </vt:lpstr>
      <vt:lpstr>PowerPoint Presentation</vt:lpstr>
      <vt:lpstr>Mind Map Laws</vt:lpstr>
      <vt:lpstr>PowerPoint Presentation</vt:lpstr>
      <vt:lpstr>PowerPoint Presentation</vt:lpstr>
      <vt:lpstr>PowerPoint Presentation</vt:lpstr>
      <vt:lpstr>PowerPoint Presentation</vt:lpstr>
      <vt:lpstr>PowerPoint Presentation</vt:lpstr>
      <vt:lpstr>PowerPoint Presentation</vt:lpstr>
      <vt:lpstr>Introducing the Learning Focus  </vt:lpstr>
      <vt:lpstr>PowerPoint Presentation</vt:lpstr>
      <vt:lpstr>PowerPoint Presentation</vt:lpstr>
      <vt:lpstr>PowerPoint Presentation</vt:lpstr>
      <vt:lpstr>PowerPoint Presentation</vt:lpstr>
      <vt:lpstr>Methods for Collaborative Learning  </vt:lpstr>
      <vt:lpstr>PowerPoint Presentation</vt:lpstr>
      <vt:lpstr>Use silence  with purpose</vt:lpstr>
      <vt:lpstr>Methods for Collaborative Learning    </vt:lpstr>
      <vt:lpstr>PowerPoint Presentation</vt:lpstr>
      <vt:lpstr>Stimulating activities</vt:lpstr>
      <vt:lpstr>  </vt:lpstr>
      <vt:lpstr>RETICULAR ACTIVATION SYSTEM</vt:lpstr>
      <vt:lpstr>PowerPoint Presentation</vt:lpstr>
      <vt:lpstr>Methods for Collaborative Learning    </vt:lpstr>
      <vt:lpstr>Methods for Collaborative Learning    </vt:lpstr>
      <vt:lpstr>Communicating    </vt:lpstr>
      <vt:lpstr>Reflection of Learning  </vt:lpstr>
    </vt:vector>
  </TitlesOfParts>
  <Company>Anglican Church Southern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Skills for Christian Education</dc:title>
  <dc:creator>Stephen Harrison</dc:creator>
  <cp:lastModifiedBy>Jonathan Sargeant</cp:lastModifiedBy>
  <cp:revision>2</cp:revision>
  <dcterms:created xsi:type="dcterms:W3CDTF">2015-09-27T08:09:03Z</dcterms:created>
  <dcterms:modified xsi:type="dcterms:W3CDTF">2019-09-05T01:56:21Z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0x01010080703E923739E84A897AF4809525386D</vt:lpwstr>
  </property>
</Properties>
</file>